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rels" ContentType="application/vnd.openxmlformats-package.relationships+xml"/>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2.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slideLayouts/slideLayout3.xml" ContentType="application/vnd.openxmlformats-officedocument.presentationml.slideLayout+xml"/>
  <Override PartName="/ppt/theme/theme3.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4.xml" ContentType="application/vnd.openxmlformats-officedocument.presentationml.slideLayout+xml"/>
  <Override PartName="/ppt/theme/theme4.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slideLayouts/slideLayout5.xml" ContentType="application/vnd.openxmlformats-officedocument.presentationml.slideLayout+xml"/>
  <Override PartName="/ppt/theme/theme5.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slideLayouts/slideLayout6.xml" ContentType="application/vnd.openxmlformats-officedocument.presentationml.slideLayout+xml"/>
  <Override PartName="/ppt/theme/theme6.xml" ContentType="application/vnd.openxmlformats-officedocument.theme+xml"/>
  <Override PartName="/ppt/tags/tag12.xml" ContentType="application/vnd.openxmlformats-officedocument.presentationml.tags+xml"/>
  <Override PartName="/ppt/tags/tag13.xml" ContentType="application/vnd.openxmlformats-officedocument.presentationml.tags+xml"/>
  <Override PartName="/ppt/slideLayouts/slideLayout7.xml" ContentType="application/vnd.openxmlformats-officedocument.presentationml.slideLayout+xml"/>
  <Override PartName="/ppt/theme/theme7.xml" ContentType="application/vnd.openxmlformats-officedocument.theme+xml"/>
  <Override PartName="/ppt/tags/tag14.xml" ContentType="application/vnd.openxmlformats-officedocument.presentationml.tags+xml"/>
  <Override PartName="/ppt/tags/tag15.xml" ContentType="application/vnd.openxmlformats-officedocument.presentationml.tags+xml"/>
  <Override PartName="/ppt/slideLayouts/slideLayout8.xml" ContentType="application/vnd.openxmlformats-officedocument.presentationml.slideLayout+xml"/>
  <Override PartName="/ppt/theme/theme8.xml" ContentType="application/vnd.openxmlformats-officedocument.theme+xml"/>
  <Override PartName="/ppt/tags/tag16.xml" ContentType="application/vnd.openxmlformats-officedocument.presentationml.tags+xml"/>
  <Override PartName="/ppt/tags/tag17.xml" ContentType="application/vnd.openxmlformats-officedocument.presentationml.tags+xml"/>
  <Override PartName="/ppt/slideLayouts/slideLayout9.xml" ContentType="application/vnd.openxmlformats-officedocument.presentationml.slideLayout+xml"/>
  <Override PartName="/ppt/theme/theme9.xml" ContentType="application/vnd.openxmlformats-officedocument.theme+xml"/>
  <Override PartName="/ppt/tags/tag18.xml" ContentType="application/vnd.openxmlformats-officedocument.presentationml.tags+xml"/>
  <Override PartName="/ppt/tags/tag19.xml" ContentType="application/vnd.openxmlformats-officedocument.presentationml.tags+xml"/>
  <Override PartName="/ppt/slideLayouts/slideLayout10.xml" ContentType="application/vnd.openxmlformats-officedocument.presentationml.slideLayout+xml"/>
  <Override PartName="/ppt/theme/theme10.xml" ContentType="application/vnd.openxmlformats-officedocument.theme+xml"/>
  <Override PartName="/ppt/tags/tag20.xml" ContentType="application/vnd.openxmlformats-officedocument.presentationml.tags+xml"/>
  <Override PartName="/ppt/tags/tag21.xml" ContentType="application/vnd.openxmlformats-officedocument.presentationml.tags+xml"/>
  <Override PartName="/ppt/slideLayouts/slideLayout11.xml" ContentType="application/vnd.openxmlformats-officedocument.presentationml.slideLayout+xml"/>
  <Override PartName="/ppt/theme/theme11.xml" ContentType="application/vnd.openxmlformats-officedocument.theme+xml"/>
  <Override PartName="/ppt/tags/tag22.xml" ContentType="application/vnd.openxmlformats-officedocument.presentationml.tags+xml"/>
  <Override PartName="/ppt/tags/tag23.xml" ContentType="application/vnd.openxmlformats-officedocument.presentationml.tags+xml"/>
  <Override PartName="/ppt/slideLayouts/slideLayout12.xml" ContentType="application/vnd.openxmlformats-officedocument.presentationml.slideLayout+xml"/>
  <Override PartName="/ppt/theme/theme12.xml" ContentType="application/vnd.openxmlformats-officedocument.theme+xml"/>
  <Override PartName="/ppt/tags/tag24.xml" ContentType="application/vnd.openxmlformats-officedocument.presentationml.tags+xml"/>
  <Override PartName="/ppt/tags/tag25.xml" ContentType="application/vnd.openxmlformats-officedocument.presentationml.tags+xml"/>
  <Override PartName="/ppt/slideLayouts/slideLayout13.xml" ContentType="application/vnd.openxmlformats-officedocument.presentationml.slideLayout+xml"/>
  <Override PartName="/ppt/theme/theme13.xml" ContentType="application/vnd.openxmlformats-officedocument.theme+xml"/>
  <Override PartName="/ppt/tags/tag26.xml" ContentType="application/vnd.openxmlformats-officedocument.presentationml.tags+xml"/>
  <Override PartName="/ppt/tags/tag27.xml" ContentType="application/vnd.openxmlformats-officedocument.presentationml.tags+xml"/>
  <Override PartName="/ppt/slideLayouts/slideLayout14.xml" ContentType="application/vnd.openxmlformats-officedocument.presentationml.slideLayout+xml"/>
  <Override PartName="/ppt/theme/theme14.xml" ContentType="application/vnd.openxmlformats-officedocument.theme+xml"/>
  <Override PartName="/ppt/tags/tag28.xml" ContentType="application/vnd.openxmlformats-officedocument.presentationml.tags+xml"/>
  <Override PartName="/ppt/tags/tag29.xml" ContentType="application/vnd.openxmlformats-officedocument.presentationml.tags+xml"/>
  <Override PartName="/ppt/slideLayouts/slideLayout15.xml" ContentType="application/vnd.openxmlformats-officedocument.presentationml.slideLayout+xml"/>
  <Override PartName="/ppt/theme/theme15.xml" ContentType="application/vnd.openxmlformats-officedocument.theme+xml"/>
  <Override PartName="/ppt/tags/tag30.xml" ContentType="application/vnd.openxmlformats-officedocument.presentationml.tags+xml"/>
  <Override PartName="/ppt/tags/tag31.xml" ContentType="application/vnd.openxmlformats-officedocument.presentationml.tags+xml"/>
  <Override PartName="/ppt/slideLayouts/slideLayout16.xml" ContentType="application/vnd.openxmlformats-officedocument.presentationml.slideLayout+xml"/>
  <Override PartName="/ppt/theme/theme16.xml" ContentType="application/vnd.openxmlformats-officedocument.theme+xml"/>
  <Override PartName="/ppt/tags/tag32.xml" ContentType="application/vnd.openxmlformats-officedocument.presentationml.tags+xml"/>
  <Override PartName="/ppt/tags/tag33.xml" ContentType="application/vnd.openxmlformats-officedocument.presentationml.tags+xml"/>
  <Override PartName="/ppt/slideLayouts/slideLayout17.xml" ContentType="application/vnd.openxmlformats-officedocument.presentationml.slideLayout+xml"/>
  <Override PartName="/ppt/theme/theme17.xml" ContentType="application/vnd.openxmlformats-officedocument.theme+xml"/>
  <Override PartName="/ppt/tags/tag34.xml" ContentType="application/vnd.openxmlformats-officedocument.presentationml.tags+xml"/>
  <Override PartName="/ppt/tags/tag35.xml" ContentType="application/vnd.openxmlformats-officedocument.presentationml.tags+xml"/>
  <Override PartName="/ppt/slideLayouts/slideLayout18.xml" ContentType="application/vnd.openxmlformats-officedocument.presentationml.slideLayout+xml"/>
  <Override PartName="/ppt/theme/theme18.xml" ContentType="application/vnd.openxmlformats-officedocument.theme+xml"/>
  <Override PartName="/ppt/tags/tag36.xml" ContentType="application/vnd.openxmlformats-officedocument.presentationml.tags+xml"/>
  <Override PartName="/ppt/tags/tag37.xml" ContentType="application/vnd.openxmlformats-officedocument.presentationml.tags+xml"/>
  <Override PartName="/ppt/slideLayouts/slideLayout19.xml" ContentType="application/vnd.openxmlformats-officedocument.presentationml.slideLayout+xml"/>
  <Override PartName="/ppt/theme/theme19.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slideLayouts/slideLayout20.xml" ContentType="application/vnd.openxmlformats-officedocument.presentationml.slideLayout+xml"/>
  <Override PartName="/ppt/theme/theme20.xml" ContentType="application/vnd.openxmlformats-officedocument.theme+xml"/>
  <Override PartName="/ppt/tags/tag40.xml" ContentType="application/vnd.openxmlformats-officedocument.presentationml.tags+xml"/>
  <Override PartName="/ppt/tags/tag41.xml" ContentType="application/vnd.openxmlformats-officedocument.presentationml.tags+xml"/>
  <Override PartName="/ppt/slideLayouts/slideLayout21.xml" ContentType="application/vnd.openxmlformats-officedocument.presentationml.slideLayout+xml"/>
  <Override PartName="/ppt/theme/theme21.xml" ContentType="application/vnd.openxmlformats-officedocument.theme+xml"/>
  <Override PartName="/ppt/tags/tag42.xml" ContentType="application/vnd.openxmlformats-officedocument.presentationml.tags+xml"/>
  <Override PartName="/ppt/tags/tag43.xml" ContentType="application/vnd.openxmlformats-officedocument.presentationml.tags+xml"/>
  <Override PartName="/ppt/slideLayouts/slideLayout22.xml" ContentType="application/vnd.openxmlformats-officedocument.presentationml.slideLayout+xml"/>
  <Override PartName="/ppt/theme/theme22.xml" ContentType="application/vnd.openxmlformats-officedocument.theme+xml"/>
  <Override PartName="/ppt/tags/tag44.xml" ContentType="application/vnd.openxmlformats-officedocument.presentationml.tags+xml"/>
  <Override PartName="/ppt/tags/tag45.xml" ContentType="application/vnd.openxmlformats-officedocument.presentationml.tags+xml"/>
  <Override PartName="/ppt/slideLayouts/slideLayout23.xml" ContentType="application/vnd.openxmlformats-officedocument.presentationml.slideLayout+xml"/>
  <Override PartName="/ppt/theme/theme23.xml" ContentType="application/vnd.openxmlformats-officedocument.theme+xml"/>
  <Override PartName="/ppt/tags/tag46.xml" ContentType="application/vnd.openxmlformats-officedocument.presentationml.tags+xml"/>
  <Override PartName="/ppt/tags/tag47.xml" ContentType="application/vnd.openxmlformats-officedocument.presentationml.tags+xml"/>
  <Override PartName="/ppt/slideLayouts/slideLayout24.xml" ContentType="application/vnd.openxmlformats-officedocument.presentationml.slideLayout+xml"/>
  <Override PartName="/ppt/theme/theme24.xml" ContentType="application/vnd.openxmlformats-officedocument.theme+xml"/>
  <Override PartName="/ppt/tags/tag48.xml" ContentType="application/vnd.openxmlformats-officedocument.presentationml.tags+xml"/>
  <Override PartName="/ppt/tags/tag49.xml" ContentType="application/vnd.openxmlformats-officedocument.presentationml.tags+xml"/>
  <Override PartName="/ppt/slideLayouts/slideLayout25.xml" ContentType="application/vnd.openxmlformats-officedocument.presentationml.slideLayout+xml"/>
  <Override PartName="/ppt/theme/theme25.xml" ContentType="application/vnd.openxmlformats-officedocument.theme+xml"/>
  <Override PartName="/ppt/tags/tag50.xml" ContentType="application/vnd.openxmlformats-officedocument.presentationml.tags+xml"/>
  <Override PartName="/ppt/tags/tag51.xml" ContentType="application/vnd.openxmlformats-officedocument.presentationml.tags+xml"/>
  <Override PartName="/ppt/slideLayouts/slideLayout26.xml" ContentType="application/vnd.openxmlformats-officedocument.presentationml.slideLayout+xml"/>
  <Override PartName="/ppt/theme/theme26.xml" ContentType="application/vnd.openxmlformats-officedocument.them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charts/chart4.xml" ContentType="application/vnd.openxmlformats-officedocument.drawingml.chart+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9" r:id="rId1"/>
    <p:sldMasterId id="2147483650" r:id="rId2"/>
    <p:sldMasterId id="2147483651" r:id="rId3"/>
    <p:sldMasterId id="2147483652" r:id="rId4"/>
    <p:sldMasterId id="2147483653" r:id="rId5"/>
    <p:sldMasterId id="2147483654" r:id="rId6"/>
    <p:sldMasterId id="2147483655" r:id="rId7"/>
    <p:sldMasterId id="2147483656" r:id="rId8"/>
    <p:sldMasterId id="2147483657" r:id="rId9"/>
    <p:sldMasterId id="2147483658" r:id="rId10"/>
    <p:sldMasterId id="2147483659" r:id="rId11"/>
    <p:sldMasterId id="2147483660" r:id="rId12"/>
    <p:sldMasterId id="2147483661" r:id="rId13"/>
    <p:sldMasterId id="2147483662" r:id="rId14"/>
    <p:sldMasterId id="2147483663" r:id="rId15"/>
    <p:sldMasterId id="2147483664" r:id="rId16"/>
    <p:sldMasterId id="2147483665" r:id="rId17"/>
    <p:sldMasterId id="2147483666" r:id="rId18"/>
    <p:sldMasterId id="2147483667" r:id="rId19"/>
    <p:sldMasterId id="2147483668" r:id="rId20"/>
    <p:sldMasterId id="2147483669" r:id="rId21"/>
    <p:sldMasterId id="2147483670" r:id="rId22"/>
    <p:sldMasterId id="2147483671" r:id="rId23"/>
    <p:sldMasterId id="2147483672" r:id="rId24"/>
    <p:sldMasterId id="2147483673" r:id="rId25"/>
    <p:sldMasterId id="2147483674" r:id="rId26"/>
  </p:sldMasterIdLst>
  <p:sldIdLst>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 id="273" r:id="rId43"/>
    <p:sldId id="274" r:id="rId44"/>
    <p:sldId id="275" r:id="rId45"/>
    <p:sldId id="276" r:id="rId46"/>
    <p:sldId id="277" r:id="rId47"/>
    <p:sldId id="278" r:id="rId48"/>
    <p:sldId id="279" r:id="rId49"/>
    <p:sldId id="280" r:id="rId50"/>
    <p:sldId id="281" r:id="rId51"/>
    <p:sldId id="282" r:id="rId52"/>
  </p:sldIdLst>
  <p:sldSz cx="12192000" cy="6858000"/>
  <p:notesSz cx="6858000" cy="9144000"/>
  <p:custDataLst>
    <p:tags r:id="rId5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40"/>
    <p:restoredTop sz="94703"/>
  </p:normalViewPr>
  <p:slideViewPr>
    <p:cSldViewPr snapToGrid="0">
      <p:cViewPr varScale="1">
        <p:scale>
          <a:sx n="90" d="100"/>
          <a:sy n="90" d="100"/>
        </p:scale>
        <p:origin x="216" y="10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 Target="slides/slide13.xml"/><Relationship Id="rId21" Type="http://schemas.openxmlformats.org/officeDocument/2006/relationships/slideMaster" Target="slideMasters/slideMaster21.xml"/><Relationship Id="rId34" Type="http://schemas.openxmlformats.org/officeDocument/2006/relationships/slide" Target="slides/slide8.xml"/><Relationship Id="rId42" Type="http://schemas.openxmlformats.org/officeDocument/2006/relationships/slide" Target="slides/slide16.xml"/><Relationship Id="rId47" Type="http://schemas.openxmlformats.org/officeDocument/2006/relationships/slide" Target="slides/slide21.xml"/><Relationship Id="rId50" Type="http://schemas.openxmlformats.org/officeDocument/2006/relationships/slide" Target="slides/slide24.xml"/><Relationship Id="rId55"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3.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6.xml"/><Relationship Id="rId37" Type="http://schemas.openxmlformats.org/officeDocument/2006/relationships/slide" Target="slides/slide11.xml"/><Relationship Id="rId40" Type="http://schemas.openxmlformats.org/officeDocument/2006/relationships/slide" Target="slides/slide14.xml"/><Relationship Id="rId45" Type="http://schemas.openxmlformats.org/officeDocument/2006/relationships/slide" Target="slides/slide19.xml"/><Relationship Id="rId53" Type="http://schemas.openxmlformats.org/officeDocument/2006/relationships/tags" Target="tags/tag1.xml"/><Relationship Id="rId5" Type="http://schemas.openxmlformats.org/officeDocument/2006/relationships/slideMaster" Target="slideMasters/slideMaster5.xml"/><Relationship Id="rId19" Type="http://schemas.openxmlformats.org/officeDocument/2006/relationships/slideMaster" Target="slideMasters/slideMaster1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1.xml"/><Relationship Id="rId30" Type="http://schemas.openxmlformats.org/officeDocument/2006/relationships/slide" Target="slides/slide4.xml"/><Relationship Id="rId35" Type="http://schemas.openxmlformats.org/officeDocument/2006/relationships/slide" Target="slides/slide9.xml"/><Relationship Id="rId43" Type="http://schemas.openxmlformats.org/officeDocument/2006/relationships/slide" Target="slides/slide17.xml"/><Relationship Id="rId48" Type="http://schemas.openxmlformats.org/officeDocument/2006/relationships/slide" Target="slides/slide22.xml"/><Relationship Id="rId56"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25.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7.xml"/><Relationship Id="rId38" Type="http://schemas.openxmlformats.org/officeDocument/2006/relationships/slide" Target="slides/slide12.xml"/><Relationship Id="rId46" Type="http://schemas.openxmlformats.org/officeDocument/2006/relationships/slide" Target="slides/slide20.xml"/><Relationship Id="rId20" Type="http://schemas.openxmlformats.org/officeDocument/2006/relationships/slideMaster" Target="slideMasters/slideMaster20.xml"/><Relationship Id="rId41" Type="http://schemas.openxmlformats.org/officeDocument/2006/relationships/slide" Target="slides/slide15.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2.xml"/><Relationship Id="rId36" Type="http://schemas.openxmlformats.org/officeDocument/2006/relationships/slide" Target="slides/slide10.xml"/><Relationship Id="rId49" Type="http://schemas.openxmlformats.org/officeDocument/2006/relationships/slide" Target="slides/slide23.xml"/><Relationship Id="rId57" Type="http://schemas.openxmlformats.org/officeDocument/2006/relationships/tableStyles" Target="tableStyles.xml"/><Relationship Id="rId10" Type="http://schemas.openxmlformats.org/officeDocument/2006/relationships/slideMaster" Target="slideMasters/slideMaster10.xml"/><Relationship Id="rId31" Type="http://schemas.openxmlformats.org/officeDocument/2006/relationships/slide" Target="slides/slide5.xml"/><Relationship Id="rId44" Type="http://schemas.openxmlformats.org/officeDocument/2006/relationships/slide" Target="slides/slide18.xml"/><Relationship Id="rId52" Type="http://schemas.openxmlformats.org/officeDocument/2006/relationships/slide" Target="slides/slide2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v>Customer Acquisition Cost (CAC) (€)</c:v>
          </c:tx>
          <c:spPr>
            <a:ln w="28575" cap="rnd">
              <a:solidFill>
                <a:schemeClr val="accent1"/>
              </a:solidFill>
              <a:round/>
            </a:ln>
            <a:effectLst/>
          </c:spPr>
          <c:marker>
            <c:symbol val="none"/>
          </c:marker>
          <c:cat>
            <c:strRef>
              <c:f>Sheet1!$A$2:$A$6</c:f>
              <c:strCache>
                <c:ptCount val="5"/>
                <c:pt idx="0">
                  <c:v>Year 1</c:v>
                </c:pt>
                <c:pt idx="1">
                  <c:v>Year 2</c:v>
                </c:pt>
                <c:pt idx="2">
                  <c:v>Year 3</c:v>
                </c:pt>
                <c:pt idx="3">
                  <c:v>Year 4</c:v>
                </c:pt>
                <c:pt idx="4">
                  <c:v>Year 5</c:v>
                </c:pt>
              </c:strCache>
            </c:strRef>
          </c:cat>
          <c:val>
            <c:numRef>
              <c:f>Sheet1!$B$2:$B$6</c:f>
              <c:numCache>
                <c:formatCode>General</c:formatCode>
                <c:ptCount val="5"/>
                <c:pt idx="0">
                  <c:v>2850</c:v>
                </c:pt>
                <c:pt idx="1">
                  <c:v>2600</c:v>
                </c:pt>
                <c:pt idx="2">
                  <c:v>2150</c:v>
                </c:pt>
                <c:pt idx="3">
                  <c:v>2000</c:v>
                </c:pt>
                <c:pt idx="4">
                  <c:v>1920</c:v>
                </c:pt>
              </c:numCache>
            </c:numRef>
          </c:val>
          <c:smooth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0-6E47-DC49-8924-0264C939B55F}"/>
            </c:ext>
          </c:extLst>
        </c:ser>
        <c:ser>
          <c:idx val="1"/>
          <c:order val="1"/>
          <c:tx>
            <c:v>Lifetime Value (LTV) (€)</c:v>
          </c:tx>
          <c:spPr>
            <a:ln w="28575" cap="rnd">
              <a:solidFill>
                <a:schemeClr val="accent2"/>
              </a:solidFill>
              <a:round/>
            </a:ln>
            <a:effectLst/>
          </c:spPr>
          <c:marker>
            <c:symbol val="none"/>
          </c:marker>
          <c:cat>
            <c:strRef>
              <c:f>Sheet1!$A$2:$A$6</c:f>
              <c:strCache>
                <c:ptCount val="5"/>
                <c:pt idx="0">
                  <c:v>Year 1</c:v>
                </c:pt>
                <c:pt idx="1">
                  <c:v>Year 2</c:v>
                </c:pt>
                <c:pt idx="2">
                  <c:v>Year 3</c:v>
                </c:pt>
                <c:pt idx="3">
                  <c:v>Year 4</c:v>
                </c:pt>
                <c:pt idx="4">
                  <c:v>Year 5</c:v>
                </c:pt>
              </c:strCache>
            </c:strRef>
          </c:cat>
          <c:val>
            <c:numRef>
              <c:f>Sheet1!$C$2:$C$6</c:f>
              <c:numCache>
                <c:formatCode>General</c:formatCode>
                <c:ptCount val="5"/>
                <c:pt idx="0">
                  <c:v>1680</c:v>
                </c:pt>
                <c:pt idx="1">
                  <c:v>2240</c:v>
                </c:pt>
                <c:pt idx="2">
                  <c:v>2850</c:v>
                </c:pt>
                <c:pt idx="3">
                  <c:v>4120</c:v>
                </c:pt>
                <c:pt idx="4">
                  <c:v>5400</c:v>
                </c:pt>
              </c:numCache>
            </c:numRef>
          </c:val>
          <c:smooth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0-6E47-DC49-8924-0264C939B55F}"/>
            </c:ext>
          </c:extLst>
        </c:ser>
        <c:dLbls>
          <c:showLegendKey val="0"/>
          <c:showVal val="0"/>
          <c:showCatName val="0"/>
          <c:showSerName val="0"/>
          <c:showPercent val="0"/>
          <c:showBubbleSize val="0"/>
        </c:dLbls>
        <c:smooth val="0"/>
        <c:axId val="997681952"/>
        <c:axId val="998023600"/>
      </c:lineChart>
      <c:catAx>
        <c:axId val="997681952"/>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998023600"/>
        <c:crosses val="autoZero"/>
        <c:auto val="1"/>
        <c:lblAlgn val="ctr"/>
        <c:lblOffset val="100"/>
        <c:noMultiLvlLbl val="0"/>
      </c:catAx>
      <c:valAx>
        <c:axId val="998023600"/>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99768195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extLst xmlns:mc="http://schemas.openxmlformats.org/markup-compatibility/2006" xmlns:c14="http://schemas.microsoft.com/office/drawing/2007/8/2/chart" xmlns:c16="http://schemas.microsoft.com/office/drawing/2014/chart" xmlns:c16r3="http://schemas.microsoft.com/office/drawing/2017/03/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mn-lt"/>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v>Revenue</c:v>
          </c:tx>
          <c:spPr>
            <a:ln w="28575" cap="rnd">
              <a:solidFill>
                <a:schemeClr val="accent1"/>
              </a:solidFill>
              <a:round/>
            </a:ln>
            <a:effectLst/>
          </c:spPr>
          <c:marker>
            <c:symbol val="none"/>
          </c:marker>
          <c:cat>
            <c:strRef>
              <c:f>Sheet1!$A$2:$A$6</c:f>
              <c:strCache>
                <c:ptCount val="5"/>
                <c:pt idx="0">
                  <c:v>Year 1</c:v>
                </c:pt>
                <c:pt idx="1">
                  <c:v>Year 2</c:v>
                </c:pt>
                <c:pt idx="2">
                  <c:v>Year 3</c:v>
                </c:pt>
                <c:pt idx="3">
                  <c:v>Year 4</c:v>
                </c:pt>
                <c:pt idx="4">
                  <c:v>Year 5</c:v>
                </c:pt>
              </c:strCache>
            </c:strRef>
          </c:cat>
          <c:val>
            <c:numRef>
              <c:f>Sheet1!$B$2:$B$6</c:f>
              <c:numCache>
                <c:formatCode>General</c:formatCode>
                <c:ptCount val="5"/>
                <c:pt idx="0">
                  <c:v>1.8</c:v>
                </c:pt>
                <c:pt idx="1">
                  <c:v>4.2</c:v>
                </c:pt>
                <c:pt idx="2">
                  <c:v>9.8000000000000007</c:v>
                </c:pt>
                <c:pt idx="3">
                  <c:v>22.1</c:v>
                </c:pt>
                <c:pt idx="4">
                  <c:v>40.799999999999997</c:v>
                </c:pt>
              </c:numCache>
            </c:numRef>
          </c:val>
          <c:smooth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0-6E47-DC49-8924-0264C939B55F}"/>
            </c:ext>
          </c:extLst>
        </c:ser>
        <c:ser>
          <c:idx val="1"/>
          <c:order val="1"/>
          <c:tx>
            <c:v>Gross Profit</c:v>
          </c:tx>
          <c:spPr>
            <a:ln w="28575" cap="rnd">
              <a:solidFill>
                <a:schemeClr val="accent2"/>
              </a:solidFill>
              <a:round/>
            </a:ln>
            <a:effectLst/>
          </c:spPr>
          <c:marker>
            <c:symbol val="none"/>
          </c:marker>
          <c:cat>
            <c:strRef>
              <c:f>Sheet1!$A$2:$A$6</c:f>
              <c:strCache>
                <c:ptCount val="5"/>
                <c:pt idx="0">
                  <c:v>Year 1</c:v>
                </c:pt>
                <c:pt idx="1">
                  <c:v>Year 2</c:v>
                </c:pt>
                <c:pt idx="2">
                  <c:v>Year 3</c:v>
                </c:pt>
                <c:pt idx="3">
                  <c:v>Year 4</c:v>
                </c:pt>
                <c:pt idx="4">
                  <c:v>Year 5</c:v>
                </c:pt>
              </c:strCache>
            </c:strRef>
          </c:cat>
          <c:val>
            <c:numRef>
              <c:f>Sheet1!$C$2:$C$6</c:f>
              <c:numCache>
                <c:formatCode>General</c:formatCode>
                <c:ptCount val="5"/>
                <c:pt idx="0">
                  <c:v>1.4</c:v>
                </c:pt>
                <c:pt idx="1">
                  <c:v>3.6</c:v>
                </c:pt>
                <c:pt idx="2">
                  <c:v>8.6</c:v>
                </c:pt>
                <c:pt idx="3">
                  <c:v>19.899999999999999</c:v>
                </c:pt>
                <c:pt idx="4">
                  <c:v>36.700000000000003</c:v>
                </c:pt>
              </c:numCache>
            </c:numRef>
          </c:val>
          <c:smooth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0-6E47-DC49-8924-0264C939B55F}"/>
            </c:ext>
          </c:extLst>
        </c:ser>
        <c:ser>
          <c:idx val="2"/>
          <c:order val="2"/>
          <c:tx>
            <c:v>S&amp;M Expense</c:v>
          </c:tx>
          <c:spPr>
            <a:ln w="28575" cap="rnd">
              <a:solidFill>
                <a:schemeClr val="accent3"/>
              </a:solidFill>
              <a:round/>
            </a:ln>
            <a:effectLst/>
          </c:spPr>
          <c:marker>
            <c:symbol val="none"/>
          </c:marker>
          <c:cat>
            <c:strRef>
              <c:f>Sheet1!$A$2:$A$6</c:f>
              <c:strCache>
                <c:ptCount val="5"/>
                <c:pt idx="0">
                  <c:v>Year 1</c:v>
                </c:pt>
                <c:pt idx="1">
                  <c:v>Year 2</c:v>
                </c:pt>
                <c:pt idx="2">
                  <c:v>Year 3</c:v>
                </c:pt>
                <c:pt idx="3">
                  <c:v>Year 4</c:v>
                </c:pt>
                <c:pt idx="4">
                  <c:v>Year 5</c:v>
                </c:pt>
              </c:strCache>
            </c:strRef>
          </c:cat>
          <c:val>
            <c:numRef>
              <c:f>Sheet1!$D$2:$D$6</c:f>
              <c:numCache>
                <c:formatCode>General</c:formatCode>
                <c:ptCount val="5"/>
                <c:pt idx="0">
                  <c:v>1.1000000000000001</c:v>
                </c:pt>
                <c:pt idx="1">
                  <c:v>2.1</c:v>
                </c:pt>
                <c:pt idx="2">
                  <c:v>3.9</c:v>
                </c:pt>
                <c:pt idx="3">
                  <c:v>7.7</c:v>
                </c:pt>
                <c:pt idx="4">
                  <c:v>12.3</c:v>
                </c:pt>
              </c:numCache>
            </c:numRef>
          </c:val>
          <c:smooth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0-6E47-DC49-8924-0264C939B55F}"/>
            </c:ext>
          </c:extLst>
        </c:ser>
        <c:ser>
          <c:idx val="3"/>
          <c:order val="3"/>
          <c:tx>
            <c:v>R&amp;D Expense</c:v>
          </c:tx>
          <c:spPr>
            <a:ln w="28575" cap="rnd">
              <a:solidFill>
                <a:schemeClr val="accent4"/>
              </a:solidFill>
              <a:round/>
            </a:ln>
            <a:effectLst/>
          </c:spPr>
          <c:marker>
            <c:symbol val="none"/>
          </c:marker>
          <c:cat>
            <c:strRef>
              <c:f>Sheet1!$A$2:$A$6</c:f>
              <c:strCache>
                <c:ptCount val="5"/>
                <c:pt idx="0">
                  <c:v>Year 1</c:v>
                </c:pt>
                <c:pt idx="1">
                  <c:v>Year 2</c:v>
                </c:pt>
                <c:pt idx="2">
                  <c:v>Year 3</c:v>
                </c:pt>
                <c:pt idx="3">
                  <c:v>Year 4</c:v>
                </c:pt>
                <c:pt idx="4">
                  <c:v>Year 5</c:v>
                </c:pt>
              </c:strCache>
            </c:strRef>
          </c:cat>
          <c:val>
            <c:numRef>
              <c:f>Sheet1!$E$2:$E$6</c:f>
              <c:numCache>
                <c:formatCode>General</c:formatCode>
                <c:ptCount val="5"/>
                <c:pt idx="0">
                  <c:v>0.8</c:v>
                </c:pt>
                <c:pt idx="1">
                  <c:v>1.4</c:v>
                </c:pt>
                <c:pt idx="2">
                  <c:v>2.4</c:v>
                </c:pt>
                <c:pt idx="3">
                  <c:v>4.4000000000000004</c:v>
                </c:pt>
                <c:pt idx="4">
                  <c:v>6.5</c:v>
                </c:pt>
              </c:numCache>
            </c:numRef>
          </c:val>
          <c:smooth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0-6E47-DC49-8924-0264C939B55F}"/>
            </c:ext>
          </c:extLst>
        </c:ser>
        <c:ser>
          <c:idx val="4"/>
          <c:order val="4"/>
          <c:tx>
            <c:v>G&amp;A Expense</c:v>
          </c:tx>
          <c:spPr>
            <a:ln w="28575" cap="rnd">
              <a:solidFill>
                <a:schemeClr val="accent5"/>
              </a:solidFill>
              <a:round/>
            </a:ln>
            <a:effectLst/>
          </c:spPr>
          <c:marker>
            <c:symbol val="none"/>
          </c:marker>
          <c:cat>
            <c:strRef>
              <c:f>Sheet1!$A$2:$A$6</c:f>
              <c:strCache>
                <c:ptCount val="5"/>
                <c:pt idx="0">
                  <c:v>Year 1</c:v>
                </c:pt>
                <c:pt idx="1">
                  <c:v>Year 2</c:v>
                </c:pt>
                <c:pt idx="2">
                  <c:v>Year 3</c:v>
                </c:pt>
                <c:pt idx="3">
                  <c:v>Year 4</c:v>
                </c:pt>
                <c:pt idx="4">
                  <c:v>Year 5</c:v>
                </c:pt>
              </c:strCache>
            </c:strRef>
          </c:cat>
          <c:val>
            <c:numRef>
              <c:f>Sheet1!$F$2:$F$6</c:f>
              <c:numCache>
                <c:formatCode>General</c:formatCode>
                <c:ptCount val="5"/>
                <c:pt idx="0">
                  <c:v>0.4</c:v>
                </c:pt>
                <c:pt idx="1">
                  <c:v>0.6</c:v>
                </c:pt>
                <c:pt idx="2">
                  <c:v>1.2</c:v>
                </c:pt>
                <c:pt idx="3">
                  <c:v>2.2000000000000002</c:v>
                </c:pt>
                <c:pt idx="4">
                  <c:v>3.3</c:v>
                </c:pt>
              </c:numCache>
            </c:numRef>
          </c:val>
          <c:smooth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0-6E47-DC49-8924-0264C939B55F}"/>
            </c:ext>
          </c:extLst>
        </c:ser>
        <c:ser>
          <c:idx val="5"/>
          <c:order val="5"/>
          <c:tx>
            <c:v>EBITDA</c:v>
          </c:tx>
          <c:spPr>
            <a:ln w="28575" cap="rnd">
              <a:solidFill>
                <a:schemeClr val="accent6"/>
              </a:solidFill>
              <a:round/>
            </a:ln>
            <a:effectLst/>
          </c:spPr>
          <c:marker>
            <c:symbol val="none"/>
          </c:marker>
          <c:cat>
            <c:strRef>
              <c:f>Sheet1!$A$2:$A$6</c:f>
              <c:strCache>
                <c:ptCount val="5"/>
                <c:pt idx="0">
                  <c:v>Year 1</c:v>
                </c:pt>
                <c:pt idx="1">
                  <c:v>Year 2</c:v>
                </c:pt>
                <c:pt idx="2">
                  <c:v>Year 3</c:v>
                </c:pt>
                <c:pt idx="3">
                  <c:v>Year 4</c:v>
                </c:pt>
                <c:pt idx="4">
                  <c:v>Year 5</c:v>
                </c:pt>
              </c:strCache>
            </c:strRef>
          </c:cat>
          <c:val>
            <c:numRef>
              <c:f>Sheet1!$G$2:$G$6</c:f>
              <c:numCache>
                <c:formatCode>General</c:formatCode>
                <c:ptCount val="5"/>
                <c:pt idx="0">
                  <c:v>-0.9</c:v>
                </c:pt>
                <c:pt idx="1">
                  <c:v>-0.5</c:v>
                </c:pt>
                <c:pt idx="2">
                  <c:v>1.1000000000000001</c:v>
                </c:pt>
                <c:pt idx="3">
                  <c:v>5.6</c:v>
                </c:pt>
                <c:pt idx="4">
                  <c:v>14.6</c:v>
                </c:pt>
              </c:numCache>
            </c:numRef>
          </c:val>
          <c:smooth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0-6E47-DC49-8924-0264C939B55F}"/>
            </c:ext>
          </c:extLst>
        </c:ser>
        <c:ser>
          <c:idx val="6"/>
          <c:order val="6"/>
          <c:tx>
            <c:v>EBITDA Margin (%)</c:v>
          </c:tx>
          <c:spPr>
            <a:ln w="28575" cap="rnd">
              <a:solidFill>
                <a:schemeClr val="accent1">
                  <a:lumMod val="60000"/>
                </a:schemeClr>
              </a:solidFill>
              <a:round/>
            </a:ln>
            <a:effectLst/>
          </c:spPr>
          <c:marker>
            <c:symbol val="none"/>
          </c:marker>
          <c:cat>
            <c:strRef>
              <c:f>Sheet1!$A$2:$A$6</c:f>
              <c:strCache>
                <c:ptCount val="5"/>
                <c:pt idx="0">
                  <c:v>Year 1</c:v>
                </c:pt>
                <c:pt idx="1">
                  <c:v>Year 2</c:v>
                </c:pt>
                <c:pt idx="2">
                  <c:v>Year 3</c:v>
                </c:pt>
                <c:pt idx="3">
                  <c:v>Year 4</c:v>
                </c:pt>
                <c:pt idx="4">
                  <c:v>Year 5</c:v>
                </c:pt>
              </c:strCache>
            </c:strRef>
          </c:cat>
          <c:val>
            <c:numRef>
              <c:f>Sheet1!$H$2:$H$6</c:f>
              <c:numCache>
                <c:formatCode>General</c:formatCode>
                <c:ptCount val="5"/>
                <c:pt idx="0">
                  <c:v>-50</c:v>
                </c:pt>
                <c:pt idx="1">
                  <c:v>-12</c:v>
                </c:pt>
                <c:pt idx="2">
                  <c:v>11</c:v>
                </c:pt>
                <c:pt idx="3">
                  <c:v>25</c:v>
                </c:pt>
                <c:pt idx="4">
                  <c:v>36</c:v>
                </c:pt>
              </c:numCache>
            </c:numRef>
          </c:val>
          <c:smooth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0-6E47-DC49-8924-0264C939B55F}"/>
            </c:ext>
          </c:extLst>
        </c:ser>
        <c:dLbls>
          <c:showLegendKey val="0"/>
          <c:showVal val="0"/>
          <c:showCatName val="0"/>
          <c:showSerName val="0"/>
          <c:showPercent val="0"/>
          <c:showBubbleSize val="0"/>
        </c:dLbls>
        <c:smooth val="0"/>
        <c:axId val="997681952"/>
        <c:axId val="998023600"/>
      </c:lineChart>
      <c:catAx>
        <c:axId val="997681952"/>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998023600"/>
        <c:crosses val="autoZero"/>
        <c:auto val="1"/>
        <c:lblAlgn val="ctr"/>
        <c:lblOffset val="100"/>
        <c:noMultiLvlLbl val="0"/>
      </c:catAx>
      <c:valAx>
        <c:axId val="998023600"/>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99768195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extLst xmlns:mc="http://schemas.openxmlformats.org/markup-compatibility/2006" xmlns:c14="http://schemas.microsoft.com/office/drawing/2007/8/2/chart" xmlns:c16="http://schemas.microsoft.com/office/drawing/2014/chart" xmlns:c16r3="http://schemas.microsoft.com/office/drawing/2017/03/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mn-lt"/>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v>Revenue (€M)</c:v>
          </c:tx>
          <c:spPr>
            <a:ln w="28575" cap="rnd">
              <a:solidFill>
                <a:schemeClr val="accent1"/>
              </a:solidFill>
              <a:round/>
            </a:ln>
            <a:effectLst/>
          </c:spPr>
          <c:marker>
            <c:symbol val="none"/>
          </c:marker>
          <c:cat>
            <c:strRef>
              <c:f>Sheet1!$A$2:$A$6</c:f>
              <c:strCache>
                <c:ptCount val="5"/>
                <c:pt idx="0">
                  <c:v>Year 1</c:v>
                </c:pt>
                <c:pt idx="1">
                  <c:v>Year 2</c:v>
                </c:pt>
                <c:pt idx="2">
                  <c:v>Year 3</c:v>
                </c:pt>
                <c:pt idx="3">
                  <c:v>Year 4</c:v>
                </c:pt>
                <c:pt idx="4">
                  <c:v>Year 5</c:v>
                </c:pt>
              </c:strCache>
            </c:strRef>
          </c:cat>
          <c:val>
            <c:numRef>
              <c:f>Sheet1!$B$2:$B$6</c:f>
              <c:numCache>
                <c:formatCode>General</c:formatCode>
                <c:ptCount val="5"/>
                <c:pt idx="0">
                  <c:v>1.8</c:v>
                </c:pt>
                <c:pt idx="1">
                  <c:v>4.2</c:v>
                </c:pt>
                <c:pt idx="2">
                  <c:v>9.8000000000000007</c:v>
                </c:pt>
                <c:pt idx="3">
                  <c:v>22.1</c:v>
                </c:pt>
                <c:pt idx="4">
                  <c:v>40.799999999999997</c:v>
                </c:pt>
              </c:numCache>
            </c:numRef>
          </c:val>
          <c:smooth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0-6E47-DC49-8924-0264C939B55F}"/>
            </c:ext>
          </c:extLst>
        </c:ser>
        <c:ser>
          <c:idx val="1"/>
          <c:order val="1"/>
          <c:tx>
            <c:v>EBITDA (€M)</c:v>
          </c:tx>
          <c:spPr>
            <a:ln w="28575" cap="rnd">
              <a:solidFill>
                <a:schemeClr val="accent2"/>
              </a:solidFill>
              <a:round/>
            </a:ln>
            <a:effectLst/>
          </c:spPr>
          <c:marker>
            <c:symbol val="none"/>
          </c:marker>
          <c:cat>
            <c:strRef>
              <c:f>Sheet1!$A$2:$A$6</c:f>
              <c:strCache>
                <c:ptCount val="5"/>
                <c:pt idx="0">
                  <c:v>Year 1</c:v>
                </c:pt>
                <c:pt idx="1">
                  <c:v>Year 2</c:v>
                </c:pt>
                <c:pt idx="2">
                  <c:v>Year 3</c:v>
                </c:pt>
                <c:pt idx="3">
                  <c:v>Year 4</c:v>
                </c:pt>
                <c:pt idx="4">
                  <c:v>Year 5</c:v>
                </c:pt>
              </c:strCache>
            </c:strRef>
          </c:cat>
          <c:val>
            <c:numRef>
              <c:f>Sheet1!$C$2:$C$6</c:f>
              <c:numCache>
                <c:formatCode>General</c:formatCode>
                <c:ptCount val="5"/>
                <c:pt idx="0">
                  <c:v>-0.9</c:v>
                </c:pt>
                <c:pt idx="1">
                  <c:v>-0.5</c:v>
                </c:pt>
                <c:pt idx="2">
                  <c:v>1.1000000000000001</c:v>
                </c:pt>
                <c:pt idx="3">
                  <c:v>5.6</c:v>
                </c:pt>
                <c:pt idx="4">
                  <c:v>14.6</c:v>
                </c:pt>
              </c:numCache>
            </c:numRef>
          </c:val>
          <c:smooth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0-6E47-DC49-8924-0264C939B55F}"/>
            </c:ext>
          </c:extLst>
        </c:ser>
        <c:ser>
          <c:idx val="2"/>
          <c:order val="2"/>
          <c:tx>
            <c:v>Cumulative Cash Flow Positivity Milestone (Month)</c:v>
          </c:tx>
          <c:spPr>
            <a:ln w="28575" cap="rnd">
              <a:solidFill>
                <a:schemeClr val="accent3"/>
              </a:solidFill>
              <a:round/>
            </a:ln>
            <a:effectLst/>
          </c:spPr>
          <c:marker>
            <c:symbol val="none"/>
          </c:marker>
          <c:cat>
            <c:strRef>
              <c:f>Sheet1!$A$2:$A$6</c:f>
              <c:strCache>
                <c:ptCount val="5"/>
                <c:pt idx="0">
                  <c:v>Year 1</c:v>
                </c:pt>
                <c:pt idx="1">
                  <c:v>Year 2</c:v>
                </c:pt>
                <c:pt idx="2">
                  <c:v>Year 3</c:v>
                </c:pt>
                <c:pt idx="3">
                  <c:v>Year 4</c:v>
                </c:pt>
                <c:pt idx="4">
                  <c:v>Year 5</c:v>
                </c:pt>
              </c:strCache>
            </c:strRef>
          </c:cat>
          <c:val>
            <c:numRef>
              <c:f>Sheet1!$D$2:$D$6</c:f>
              <c:numCache>
                <c:formatCode>General</c:formatCode>
                <c:ptCount val="5"/>
                <c:pt idx="0">
                  <c:v>28</c:v>
                </c:pt>
                <c:pt idx="1">
                  <c:v>28</c:v>
                </c:pt>
                <c:pt idx="2">
                  <c:v>28</c:v>
                </c:pt>
                <c:pt idx="3">
                  <c:v>28</c:v>
                </c:pt>
                <c:pt idx="4">
                  <c:v>28</c:v>
                </c:pt>
              </c:numCache>
            </c:numRef>
          </c:val>
          <c:smooth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0-6E47-DC49-8924-0264C939B55F}"/>
            </c:ext>
          </c:extLst>
        </c:ser>
        <c:dLbls>
          <c:showLegendKey val="0"/>
          <c:showVal val="0"/>
          <c:showCatName val="0"/>
          <c:showSerName val="0"/>
          <c:showPercent val="0"/>
          <c:showBubbleSize val="0"/>
        </c:dLbls>
        <c:smooth val="0"/>
        <c:axId val="997681952"/>
        <c:axId val="998023600"/>
      </c:lineChart>
      <c:catAx>
        <c:axId val="997681952"/>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998023600"/>
        <c:crosses val="autoZero"/>
        <c:auto val="1"/>
        <c:lblAlgn val="ctr"/>
        <c:lblOffset val="100"/>
        <c:noMultiLvlLbl val="0"/>
      </c:catAx>
      <c:valAx>
        <c:axId val="998023600"/>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99768195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extLst xmlns:mc="http://schemas.openxmlformats.org/markup-compatibility/2006" xmlns:c14="http://schemas.microsoft.com/office/drawing/2007/8/2/chart" xmlns:c16="http://schemas.microsoft.com/office/drawing/2014/chart" xmlns:c16r3="http://schemas.microsoft.com/office/drawing/2017/03/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mn-lt"/>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v>Revenue Multiple (x)</c:v>
          </c:tx>
          <c:spPr>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xmlns:mc="http://schemas.openxmlformats.org/markup-compatibility/2006" xmlns:c14="http://schemas.microsoft.com/office/drawing/2007/8/2/chart" xmlns:c15="http://schemas.microsoft.com/office/drawing/2012/chart" xmlns:c16="http://schemas.microsoft.com/office/drawing/2014/chart" xmlns:c16r3="http://schemas.microsoft.com/office/drawing/2017/03/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Veeva Systems</c:v>
                </c:pt>
                <c:pt idx="1">
                  <c:v>Doximity</c:v>
                </c:pt>
                <c:pt idx="2">
                  <c:v>Health Catalyst</c:v>
                </c:pt>
                <c:pt idx="3">
                  <c:v>Public SaaS Median</c:v>
                </c:pt>
                <c:pt idx="4">
                  <c:v>Suki.ai</c:v>
                </c:pt>
                <c:pt idx="5">
                  <c:v>DeepScribe</c:v>
                </c:pt>
                <c:pt idx="6">
                  <c:v>Nuance (pre-acquisition)</c:v>
                </c:pt>
                <c:pt idx="7">
                  <c:v>Private AI Median</c:v>
                </c:pt>
                <c:pt idx="8">
                  <c:v>DCF Valuation Equivalent</c:v>
                </c:pt>
                <c:pt idx="9">
                  <c:v>Blended Valuation Equivalent</c:v>
                </c:pt>
              </c:strCache>
            </c:strRef>
          </c:cat>
          <c:val>
            <c:numRef>
              <c:f>Sheet1!$B$2:$B$11</c:f>
              <c:numCache>
                <c:formatCode>General</c:formatCode>
                <c:ptCount val="10"/>
                <c:pt idx="0">
                  <c:v>25</c:v>
                </c:pt>
                <c:pt idx="1">
                  <c:v>12</c:v>
                </c:pt>
                <c:pt idx="2">
                  <c:v>8</c:v>
                </c:pt>
                <c:pt idx="3">
                  <c:v>15</c:v>
                </c:pt>
                <c:pt idx="4">
                  <c:v>18</c:v>
                </c:pt>
                <c:pt idx="5">
                  <c:v>22</c:v>
                </c:pt>
                <c:pt idx="6">
                  <c:v>12</c:v>
                </c:pt>
                <c:pt idx="7">
                  <c:v>17</c:v>
                </c:pt>
                <c:pt idx="8">
                  <c:v>9.5</c:v>
                </c:pt>
                <c:pt idx="9">
                  <c:v>12.25</c:v>
                </c:pt>
              </c:numCache>
            </c:numRef>
          </c:val>
          <c:extLst xmlns:mc="http://schemas.openxmlformats.org/markup-compatibility/2006" xmlns:c14="http://schemas.microsoft.com/office/drawing/2007/8/2/chart" xmlns:c15="http://schemas.microsoft.com/office/drawing/2012/chart" xmlns:c16="http://schemas.microsoft.com/office/drawing/2014/chart" xmlns:c16r3="http://schemas.microsoft.com/office/drawing/2017/03/chart">
            <c:ext xmlns:c16="http://schemas.microsoft.com/office/drawing/2014/chart" uri="{C3380CC4-5D6E-409C-BE32-E72D297353CC}">
              <c16:uniqueId val="{00000000-6E47-DC49-8924-0264C939B55F}"/>
            </c:ext>
          </c:extLst>
        </c:ser>
        <c:dLbls>
          <c:dLblPos val="ctr"/>
          <c:showLegendKey val="0"/>
          <c:showVal val="1"/>
          <c:showCatName val="0"/>
          <c:showSerName val="0"/>
          <c:showPercent val="0"/>
          <c:showBubbleSize val="0"/>
        </c:dLbls>
        <c:gapWidth val="15"/>
        <c:overlap val="100"/>
        <c:axId val="997681952"/>
        <c:axId val="998023600"/>
      </c:barChart>
      <c:catAx>
        <c:axId val="997681952"/>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998023600"/>
        <c:crosses val="autoZero"/>
        <c:auto val="1"/>
        <c:lblAlgn val="ctr"/>
        <c:lblOffset val="100"/>
        <c:noMultiLvlLbl val="0"/>
      </c:catAx>
      <c:valAx>
        <c:axId val="998023600"/>
        <c:scaling>
          <c:orientation val="minMax"/>
        </c:scaling>
        <c:delete val="0"/>
        <c:axPos val="l"/>
        <c:majorGridlines>
          <c:spPr>
            <a:ln w="9525" cap="flat" cmpd="sng" algn="ctr">
              <a:noFill/>
              <a:round/>
            </a:ln>
            <a:effectLst/>
          </c:spPr>
        </c:majorGridlines>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99768195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showDLblsOverMax val="0"/>
    <c:extLst xmlns:mc="http://schemas.openxmlformats.org/markup-compatibility/2006" xmlns:c14="http://schemas.microsoft.com/office/drawing/2007/8/2/chart" xmlns:c15="http://schemas.microsoft.com/office/drawing/2012/chart" xmlns:c16="http://schemas.microsoft.com/office/drawing/2014/chart" xmlns:c16r3="http://schemas.microsoft.com/office/drawing/2017/03/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400">
          <a:solidFill>
            <a:schemeClr val="tx1"/>
          </a:solidFill>
          <a:latin typeface="+mn-lt"/>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0.xml"/><Relationship Id="rId1" Type="http://schemas.openxmlformats.org/officeDocument/2006/relationships/tags" Target="../tags/tag21.xml"/><Relationship Id="rId4" Type="http://schemas.openxmlformats.org/officeDocument/2006/relationships/image" Target="../media/image2.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1.xml"/><Relationship Id="rId1" Type="http://schemas.openxmlformats.org/officeDocument/2006/relationships/tags" Target="../tags/tag23.xml"/><Relationship Id="rId4" Type="http://schemas.openxmlformats.org/officeDocument/2006/relationships/image" Target="../media/image2.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2.xml"/><Relationship Id="rId1" Type="http://schemas.openxmlformats.org/officeDocument/2006/relationships/tags" Target="../tags/tag25.xml"/><Relationship Id="rId4" Type="http://schemas.openxmlformats.org/officeDocument/2006/relationships/image" Target="../media/image2.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3.xml"/><Relationship Id="rId1" Type="http://schemas.openxmlformats.org/officeDocument/2006/relationships/tags" Target="../tags/tag27.xml"/><Relationship Id="rId4" Type="http://schemas.openxmlformats.org/officeDocument/2006/relationships/image" Target="../media/image2.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4.xml"/><Relationship Id="rId1" Type="http://schemas.openxmlformats.org/officeDocument/2006/relationships/tags" Target="../tags/tag29.xml"/><Relationship Id="rId4" Type="http://schemas.openxmlformats.org/officeDocument/2006/relationships/image" Target="../media/image2.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5.xml"/><Relationship Id="rId1" Type="http://schemas.openxmlformats.org/officeDocument/2006/relationships/tags" Target="../tags/tag31.xml"/><Relationship Id="rId4"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6.xml"/><Relationship Id="rId1" Type="http://schemas.openxmlformats.org/officeDocument/2006/relationships/tags" Target="../tags/tag33.xml"/><Relationship Id="rId4"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7.xml"/><Relationship Id="rId1" Type="http://schemas.openxmlformats.org/officeDocument/2006/relationships/tags" Target="../tags/tag35.xml"/><Relationship Id="rId4"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8.xml"/><Relationship Id="rId1" Type="http://schemas.openxmlformats.org/officeDocument/2006/relationships/tags" Target="../tags/tag37.xml"/><Relationship Id="rId4"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9.xml"/><Relationship Id="rId1" Type="http://schemas.openxmlformats.org/officeDocument/2006/relationships/tags" Target="../tags/tag39.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xml"/><Relationship Id="rId1" Type="http://schemas.openxmlformats.org/officeDocument/2006/relationships/tags" Target="../tags/tag5.xml"/><Relationship Id="rId4"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0.xml"/><Relationship Id="rId1" Type="http://schemas.openxmlformats.org/officeDocument/2006/relationships/tags" Target="../tags/tag41.xml"/><Relationship Id="rId4" Type="http://schemas.openxmlformats.org/officeDocument/2006/relationships/image" Target="../media/image2.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1.xml"/><Relationship Id="rId1" Type="http://schemas.openxmlformats.org/officeDocument/2006/relationships/tags" Target="../tags/tag43.xml"/><Relationship Id="rId4" Type="http://schemas.openxmlformats.org/officeDocument/2006/relationships/image" Target="../media/image2.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2.xml"/><Relationship Id="rId1" Type="http://schemas.openxmlformats.org/officeDocument/2006/relationships/tags" Target="../tags/tag45.xml"/><Relationship Id="rId4"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3.xml"/><Relationship Id="rId1" Type="http://schemas.openxmlformats.org/officeDocument/2006/relationships/tags" Target="../tags/tag47.xml"/><Relationship Id="rId4" Type="http://schemas.openxmlformats.org/officeDocument/2006/relationships/image" Target="../media/image2.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4.xml"/><Relationship Id="rId1" Type="http://schemas.openxmlformats.org/officeDocument/2006/relationships/tags" Target="../tags/tag49.xml"/><Relationship Id="rId4" Type="http://schemas.openxmlformats.org/officeDocument/2006/relationships/image" Target="../media/image2.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5.xml"/><Relationship Id="rId1" Type="http://schemas.openxmlformats.org/officeDocument/2006/relationships/tags" Target="../tags/tag51.xml"/><Relationship Id="rId4" Type="http://schemas.openxmlformats.org/officeDocument/2006/relationships/image" Target="../media/image2.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6.xml"/><Relationship Id="rId1" Type="http://schemas.openxmlformats.org/officeDocument/2006/relationships/tags" Target="../tags/tag53.xml"/><Relationship Id="rId4"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3.xml"/><Relationship Id="rId1" Type="http://schemas.openxmlformats.org/officeDocument/2006/relationships/tags" Target="../tags/tag7.xml"/><Relationship Id="rId4"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4.xml"/><Relationship Id="rId1" Type="http://schemas.openxmlformats.org/officeDocument/2006/relationships/tags" Target="../tags/tag9.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5.xml"/><Relationship Id="rId1" Type="http://schemas.openxmlformats.org/officeDocument/2006/relationships/tags" Target="../tags/tag11.xml"/><Relationship Id="rId4" Type="http://schemas.openxmlformats.org/officeDocument/2006/relationships/image" Target="../media/image2.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6.xml"/><Relationship Id="rId1" Type="http://schemas.openxmlformats.org/officeDocument/2006/relationships/tags" Target="../tags/tag13.xml"/><Relationship Id="rId4"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7.xml"/><Relationship Id="rId1" Type="http://schemas.openxmlformats.org/officeDocument/2006/relationships/tags" Target="../tags/tag15.xml"/><Relationship Id="rId4"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8.xml"/><Relationship Id="rId1" Type="http://schemas.openxmlformats.org/officeDocument/2006/relationships/tags" Target="../tags/tag17.xml"/><Relationship Id="rId4" Type="http://schemas.openxmlformats.org/officeDocument/2006/relationships/image" Target="../media/image2.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9.xml"/><Relationship Id="rId1" Type="http://schemas.openxmlformats.org/officeDocument/2006/relationships/tags" Target="../tags/tag19.xml"/><Relationship Id="rId4"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10.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heme" Target="../theme/theme10.xml"/><Relationship Id="rId1" Type="http://schemas.openxmlformats.org/officeDocument/2006/relationships/slideLayout" Target="../slideLayouts/slideLayout10.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11.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heme" Target="../theme/theme11.xml"/><Relationship Id="rId1" Type="http://schemas.openxmlformats.org/officeDocument/2006/relationships/slideLayout" Target="../slideLayouts/slideLayout11.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12.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heme" Target="../theme/theme12.xml"/><Relationship Id="rId1" Type="http://schemas.openxmlformats.org/officeDocument/2006/relationships/slideLayout" Target="../slideLayouts/slideLayout12.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13.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heme" Target="../theme/theme13.xml"/><Relationship Id="rId1" Type="http://schemas.openxmlformats.org/officeDocument/2006/relationships/slideLayout" Target="../slideLayouts/slideLayout13.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14.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heme" Target="../theme/theme14.xml"/><Relationship Id="rId1" Type="http://schemas.openxmlformats.org/officeDocument/2006/relationships/slideLayout" Target="../slideLayouts/slideLayout14.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15.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heme" Target="../theme/theme15.xml"/><Relationship Id="rId1" Type="http://schemas.openxmlformats.org/officeDocument/2006/relationships/slideLayout" Target="../slideLayouts/slideLayout15.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16.xml.rels><?xml version="1.0" encoding="UTF-8" standalone="yes"?>
<Relationships xmlns="http://schemas.openxmlformats.org/package/2006/relationships"><Relationship Id="rId3" Type="http://schemas.openxmlformats.org/officeDocument/2006/relationships/tags" Target="../tags/tag32.xml"/><Relationship Id="rId2" Type="http://schemas.openxmlformats.org/officeDocument/2006/relationships/theme" Target="../theme/theme16.xml"/><Relationship Id="rId1" Type="http://schemas.openxmlformats.org/officeDocument/2006/relationships/slideLayout" Target="../slideLayouts/slideLayout16.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17.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heme" Target="../theme/theme17.xml"/><Relationship Id="rId1" Type="http://schemas.openxmlformats.org/officeDocument/2006/relationships/slideLayout" Target="../slideLayouts/slideLayout17.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18.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heme" Target="../theme/theme18.xml"/><Relationship Id="rId1" Type="http://schemas.openxmlformats.org/officeDocument/2006/relationships/slideLayout" Target="../slideLayouts/slideLayout18.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19.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heme" Target="../theme/theme19.xml"/><Relationship Id="rId1" Type="http://schemas.openxmlformats.org/officeDocument/2006/relationships/slideLayout" Target="../slideLayouts/slideLayout19.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heme" Target="../theme/theme2.xml"/><Relationship Id="rId1" Type="http://schemas.openxmlformats.org/officeDocument/2006/relationships/slideLayout" Target="../slideLayouts/slideLayout2.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20.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heme" Target="../theme/theme20.xml"/><Relationship Id="rId1" Type="http://schemas.openxmlformats.org/officeDocument/2006/relationships/slideLayout" Target="../slideLayouts/slideLayout20.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21.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heme" Target="../theme/theme21.xml"/><Relationship Id="rId1" Type="http://schemas.openxmlformats.org/officeDocument/2006/relationships/slideLayout" Target="../slideLayouts/slideLayout21.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22.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heme" Target="../theme/theme22.xml"/><Relationship Id="rId1" Type="http://schemas.openxmlformats.org/officeDocument/2006/relationships/slideLayout" Target="../slideLayouts/slideLayout22.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23.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heme" Target="../theme/theme23.xml"/><Relationship Id="rId1" Type="http://schemas.openxmlformats.org/officeDocument/2006/relationships/slideLayout" Target="../slideLayouts/slideLayout23.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24.xml.rels><?xml version="1.0" encoding="UTF-8" standalone="yes"?>
<Relationships xmlns="http://schemas.openxmlformats.org/package/2006/relationships"><Relationship Id="rId3" Type="http://schemas.openxmlformats.org/officeDocument/2006/relationships/tags" Target="../tags/tag48.xml"/><Relationship Id="rId2" Type="http://schemas.openxmlformats.org/officeDocument/2006/relationships/theme" Target="../theme/theme24.xml"/><Relationship Id="rId1" Type="http://schemas.openxmlformats.org/officeDocument/2006/relationships/slideLayout" Target="../slideLayouts/slideLayout24.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25.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heme" Target="../theme/theme25.xml"/><Relationship Id="rId1" Type="http://schemas.openxmlformats.org/officeDocument/2006/relationships/slideLayout" Target="../slideLayouts/slideLayout25.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26.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heme" Target="../theme/theme26.xml"/><Relationship Id="rId1" Type="http://schemas.openxmlformats.org/officeDocument/2006/relationships/slideLayout" Target="../slideLayouts/slideLayout26.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3.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heme" Target="../theme/theme3.xml"/><Relationship Id="rId1" Type="http://schemas.openxmlformats.org/officeDocument/2006/relationships/slideLayout" Target="../slideLayouts/slideLayout3.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4.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heme" Target="../theme/theme4.xml"/><Relationship Id="rId1" Type="http://schemas.openxmlformats.org/officeDocument/2006/relationships/slideLayout" Target="../slideLayouts/slideLayout4.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5.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heme" Target="../theme/theme5.xml"/><Relationship Id="rId1" Type="http://schemas.openxmlformats.org/officeDocument/2006/relationships/slideLayout" Target="../slideLayouts/slideLayout5.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6.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heme" Target="../theme/theme6.xml"/><Relationship Id="rId1" Type="http://schemas.openxmlformats.org/officeDocument/2006/relationships/slideLayout" Target="../slideLayouts/slideLayout6.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7.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heme" Target="../theme/theme7.xml"/><Relationship Id="rId1" Type="http://schemas.openxmlformats.org/officeDocument/2006/relationships/slideLayout" Target="../slideLayouts/slideLayout7.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8.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heme" Target="../theme/theme8.xml"/><Relationship Id="rId1" Type="http://schemas.openxmlformats.org/officeDocument/2006/relationships/slideLayout" Target="../slideLayouts/slideLayout8.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9.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heme" Target="../theme/theme9.xml"/><Relationship Id="rId1" Type="http://schemas.openxmlformats.org/officeDocument/2006/relationships/slideLayout" Target="../slideLayouts/slideLayout9.xml"/><Relationship Id="rId5" Type="http://schemas.openxmlformats.org/officeDocument/2006/relationships/image" Target="../media/image1.emf"/><Relationship Id="rId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86"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95"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96"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97"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98"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99"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700"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701"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702"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703"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704"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87"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705"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706"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707"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708"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709"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710"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711"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88"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89"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90"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91"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92"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93"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94"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56.xml"/><Relationship Id="rId7" Type="http://schemas.openxmlformats.org/officeDocument/2006/relationships/image" Target="../media/image3.emf"/><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oleObject" Target="../embeddings/oleObject3.bin"/><Relationship Id="rId5" Type="http://schemas.openxmlformats.org/officeDocument/2006/relationships/slideLayout" Target="../slideLayouts/slideLayout1.xml"/><Relationship Id="rId4" Type="http://schemas.openxmlformats.org/officeDocument/2006/relationships/tags" Target="../tags/tag57.xml"/></Relationships>
</file>

<file path=ppt/slides/_rels/slide10.xml.rels><?xml version="1.0" encoding="UTF-8" standalone="yes"?>
<Relationships xmlns="http://schemas.openxmlformats.org/package/2006/relationships"><Relationship Id="rId8" Type="http://schemas.openxmlformats.org/officeDocument/2006/relationships/tags" Target="../tags/tag139.xml"/><Relationship Id="rId13" Type="http://schemas.openxmlformats.org/officeDocument/2006/relationships/tags" Target="../tags/tag144.xml"/><Relationship Id="rId3" Type="http://schemas.openxmlformats.org/officeDocument/2006/relationships/tags" Target="../tags/tag134.xml"/><Relationship Id="rId7" Type="http://schemas.openxmlformats.org/officeDocument/2006/relationships/tags" Target="../tags/tag138.xml"/><Relationship Id="rId12" Type="http://schemas.openxmlformats.org/officeDocument/2006/relationships/tags" Target="../tags/tag143.xml"/><Relationship Id="rId2" Type="http://schemas.openxmlformats.org/officeDocument/2006/relationships/tags" Target="../tags/tag133.xml"/><Relationship Id="rId16" Type="http://schemas.openxmlformats.org/officeDocument/2006/relationships/image" Target="../media/image14.emf"/><Relationship Id="rId1" Type="http://schemas.openxmlformats.org/officeDocument/2006/relationships/tags" Target="../tags/tag132.xml"/><Relationship Id="rId6" Type="http://schemas.openxmlformats.org/officeDocument/2006/relationships/tags" Target="../tags/tag137.xml"/><Relationship Id="rId11" Type="http://schemas.openxmlformats.org/officeDocument/2006/relationships/tags" Target="../tags/tag142.xml"/><Relationship Id="rId5" Type="http://schemas.openxmlformats.org/officeDocument/2006/relationships/tags" Target="../tags/tag136.xml"/><Relationship Id="rId15" Type="http://schemas.openxmlformats.org/officeDocument/2006/relationships/oleObject" Target="../embeddings/oleObject12.bin"/><Relationship Id="rId10" Type="http://schemas.openxmlformats.org/officeDocument/2006/relationships/tags" Target="../tags/tag141.xml"/><Relationship Id="rId4" Type="http://schemas.openxmlformats.org/officeDocument/2006/relationships/tags" Target="../tags/tag135.xml"/><Relationship Id="rId9" Type="http://schemas.openxmlformats.org/officeDocument/2006/relationships/tags" Target="../tags/tag140.xml"/><Relationship Id="rId14"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tags" Target="../tags/tag152.xml"/><Relationship Id="rId13" Type="http://schemas.openxmlformats.org/officeDocument/2006/relationships/tags" Target="../tags/tag157.xml"/><Relationship Id="rId18" Type="http://schemas.openxmlformats.org/officeDocument/2006/relationships/image" Target="../media/image16.jpeg"/><Relationship Id="rId3" Type="http://schemas.openxmlformats.org/officeDocument/2006/relationships/tags" Target="../tags/tag147.xml"/><Relationship Id="rId7" Type="http://schemas.openxmlformats.org/officeDocument/2006/relationships/tags" Target="../tags/tag151.xml"/><Relationship Id="rId12" Type="http://schemas.openxmlformats.org/officeDocument/2006/relationships/tags" Target="../tags/tag156.xml"/><Relationship Id="rId17" Type="http://schemas.openxmlformats.org/officeDocument/2006/relationships/image" Target="../media/image15.emf"/><Relationship Id="rId2" Type="http://schemas.openxmlformats.org/officeDocument/2006/relationships/tags" Target="../tags/tag146.xml"/><Relationship Id="rId16" Type="http://schemas.openxmlformats.org/officeDocument/2006/relationships/oleObject" Target="../embeddings/oleObject13.bin"/><Relationship Id="rId20" Type="http://schemas.openxmlformats.org/officeDocument/2006/relationships/image" Target="../media/image18.jpeg"/><Relationship Id="rId1" Type="http://schemas.openxmlformats.org/officeDocument/2006/relationships/tags" Target="../tags/tag145.xml"/><Relationship Id="rId6" Type="http://schemas.openxmlformats.org/officeDocument/2006/relationships/tags" Target="../tags/tag150.xml"/><Relationship Id="rId11" Type="http://schemas.openxmlformats.org/officeDocument/2006/relationships/tags" Target="../tags/tag155.xml"/><Relationship Id="rId5" Type="http://schemas.openxmlformats.org/officeDocument/2006/relationships/tags" Target="../tags/tag149.xml"/><Relationship Id="rId15" Type="http://schemas.openxmlformats.org/officeDocument/2006/relationships/slideLayout" Target="../slideLayouts/slideLayout11.xml"/><Relationship Id="rId10" Type="http://schemas.openxmlformats.org/officeDocument/2006/relationships/tags" Target="../tags/tag154.xml"/><Relationship Id="rId19" Type="http://schemas.openxmlformats.org/officeDocument/2006/relationships/image" Target="../media/image17.jpeg"/><Relationship Id="rId4" Type="http://schemas.openxmlformats.org/officeDocument/2006/relationships/tags" Target="../tags/tag148.xml"/><Relationship Id="rId9" Type="http://schemas.openxmlformats.org/officeDocument/2006/relationships/tags" Target="../tags/tag153.xml"/><Relationship Id="rId14" Type="http://schemas.openxmlformats.org/officeDocument/2006/relationships/tags" Target="../tags/tag158.xml"/></Relationships>
</file>

<file path=ppt/slides/_rels/slide12.xml.rels><?xml version="1.0" encoding="UTF-8" standalone="yes"?>
<Relationships xmlns="http://schemas.openxmlformats.org/package/2006/relationships"><Relationship Id="rId8" Type="http://schemas.openxmlformats.org/officeDocument/2006/relationships/tags" Target="../tags/tag166.xml"/><Relationship Id="rId3" Type="http://schemas.openxmlformats.org/officeDocument/2006/relationships/tags" Target="../tags/tag161.xml"/><Relationship Id="rId7" Type="http://schemas.openxmlformats.org/officeDocument/2006/relationships/tags" Target="../tags/tag165.xml"/><Relationship Id="rId12" Type="http://schemas.openxmlformats.org/officeDocument/2006/relationships/image" Target="../media/image19.emf"/><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tags" Target="../tags/tag164.xml"/><Relationship Id="rId11" Type="http://schemas.openxmlformats.org/officeDocument/2006/relationships/oleObject" Target="../embeddings/oleObject8.bin"/><Relationship Id="rId5" Type="http://schemas.openxmlformats.org/officeDocument/2006/relationships/tags" Target="../tags/tag163.xml"/><Relationship Id="rId10" Type="http://schemas.openxmlformats.org/officeDocument/2006/relationships/slideLayout" Target="../slideLayouts/slideLayout12.xml"/><Relationship Id="rId4" Type="http://schemas.openxmlformats.org/officeDocument/2006/relationships/tags" Target="../tags/tag162.xml"/><Relationship Id="rId9" Type="http://schemas.openxmlformats.org/officeDocument/2006/relationships/tags" Target="../tags/tag167.xml"/></Relationships>
</file>

<file path=ppt/slides/_rels/slide13.xml.rels><?xml version="1.0" encoding="UTF-8" standalone="yes"?>
<Relationships xmlns="http://schemas.openxmlformats.org/package/2006/relationships"><Relationship Id="rId8" Type="http://schemas.openxmlformats.org/officeDocument/2006/relationships/tags" Target="../tags/tag175.xml"/><Relationship Id="rId13" Type="http://schemas.openxmlformats.org/officeDocument/2006/relationships/tags" Target="../tags/tag180.xml"/><Relationship Id="rId3" Type="http://schemas.openxmlformats.org/officeDocument/2006/relationships/tags" Target="../tags/tag170.xml"/><Relationship Id="rId7" Type="http://schemas.openxmlformats.org/officeDocument/2006/relationships/tags" Target="../tags/tag174.xml"/><Relationship Id="rId12" Type="http://schemas.openxmlformats.org/officeDocument/2006/relationships/tags" Target="../tags/tag179.xml"/><Relationship Id="rId17" Type="http://schemas.openxmlformats.org/officeDocument/2006/relationships/image" Target="../media/image20.emf"/><Relationship Id="rId2" Type="http://schemas.openxmlformats.org/officeDocument/2006/relationships/tags" Target="../tags/tag169.xml"/><Relationship Id="rId16" Type="http://schemas.openxmlformats.org/officeDocument/2006/relationships/oleObject" Target="../embeddings/oleObject14.bin"/><Relationship Id="rId1" Type="http://schemas.openxmlformats.org/officeDocument/2006/relationships/tags" Target="../tags/tag168.xml"/><Relationship Id="rId6" Type="http://schemas.openxmlformats.org/officeDocument/2006/relationships/tags" Target="../tags/tag173.xml"/><Relationship Id="rId11" Type="http://schemas.openxmlformats.org/officeDocument/2006/relationships/tags" Target="../tags/tag178.xml"/><Relationship Id="rId5" Type="http://schemas.openxmlformats.org/officeDocument/2006/relationships/tags" Target="../tags/tag172.xml"/><Relationship Id="rId15" Type="http://schemas.openxmlformats.org/officeDocument/2006/relationships/slideLayout" Target="../slideLayouts/slideLayout13.xml"/><Relationship Id="rId10" Type="http://schemas.openxmlformats.org/officeDocument/2006/relationships/tags" Target="../tags/tag177.xml"/><Relationship Id="rId4" Type="http://schemas.openxmlformats.org/officeDocument/2006/relationships/tags" Target="../tags/tag171.xml"/><Relationship Id="rId9" Type="http://schemas.openxmlformats.org/officeDocument/2006/relationships/tags" Target="../tags/tag176.xml"/><Relationship Id="rId14" Type="http://schemas.openxmlformats.org/officeDocument/2006/relationships/tags" Target="../tags/tag181.xml"/></Relationships>
</file>

<file path=ppt/slides/_rels/slide14.xml.rels><?xml version="1.0" encoding="UTF-8" standalone="yes"?>
<Relationships xmlns="http://schemas.openxmlformats.org/package/2006/relationships"><Relationship Id="rId8" Type="http://schemas.openxmlformats.org/officeDocument/2006/relationships/tags" Target="../tags/tag189.xml"/><Relationship Id="rId13" Type="http://schemas.openxmlformats.org/officeDocument/2006/relationships/tags" Target="../tags/tag194.xml"/><Relationship Id="rId18" Type="http://schemas.openxmlformats.org/officeDocument/2006/relationships/slideLayout" Target="../slideLayouts/slideLayout14.xml"/><Relationship Id="rId3" Type="http://schemas.openxmlformats.org/officeDocument/2006/relationships/tags" Target="../tags/tag184.xml"/><Relationship Id="rId7" Type="http://schemas.openxmlformats.org/officeDocument/2006/relationships/tags" Target="../tags/tag188.xml"/><Relationship Id="rId12" Type="http://schemas.openxmlformats.org/officeDocument/2006/relationships/tags" Target="../tags/tag193.xml"/><Relationship Id="rId17" Type="http://schemas.openxmlformats.org/officeDocument/2006/relationships/tags" Target="../tags/tag198.xml"/><Relationship Id="rId2" Type="http://schemas.openxmlformats.org/officeDocument/2006/relationships/tags" Target="../tags/tag183.xml"/><Relationship Id="rId16" Type="http://schemas.openxmlformats.org/officeDocument/2006/relationships/tags" Target="../tags/tag197.xml"/><Relationship Id="rId20" Type="http://schemas.openxmlformats.org/officeDocument/2006/relationships/image" Target="../media/image21.emf"/><Relationship Id="rId1" Type="http://schemas.openxmlformats.org/officeDocument/2006/relationships/tags" Target="../tags/tag182.xml"/><Relationship Id="rId6" Type="http://schemas.openxmlformats.org/officeDocument/2006/relationships/tags" Target="../tags/tag187.xml"/><Relationship Id="rId11" Type="http://schemas.openxmlformats.org/officeDocument/2006/relationships/tags" Target="../tags/tag192.xml"/><Relationship Id="rId5" Type="http://schemas.openxmlformats.org/officeDocument/2006/relationships/tags" Target="../tags/tag186.xml"/><Relationship Id="rId15" Type="http://schemas.openxmlformats.org/officeDocument/2006/relationships/tags" Target="../tags/tag196.xml"/><Relationship Id="rId10" Type="http://schemas.openxmlformats.org/officeDocument/2006/relationships/tags" Target="../tags/tag191.xml"/><Relationship Id="rId19" Type="http://schemas.openxmlformats.org/officeDocument/2006/relationships/oleObject" Target="../embeddings/oleObject15.bin"/><Relationship Id="rId4" Type="http://schemas.openxmlformats.org/officeDocument/2006/relationships/tags" Target="../tags/tag185.xml"/><Relationship Id="rId9" Type="http://schemas.openxmlformats.org/officeDocument/2006/relationships/tags" Target="../tags/tag190.xml"/><Relationship Id="rId14" Type="http://schemas.openxmlformats.org/officeDocument/2006/relationships/tags" Target="../tags/tag195.xml"/></Relationships>
</file>

<file path=ppt/slides/_rels/slide15.xml.rels><?xml version="1.0" encoding="UTF-8" standalone="yes"?>
<Relationships xmlns="http://schemas.openxmlformats.org/package/2006/relationships"><Relationship Id="rId8" Type="http://schemas.openxmlformats.org/officeDocument/2006/relationships/tags" Target="../tags/tag206.xml"/><Relationship Id="rId3" Type="http://schemas.openxmlformats.org/officeDocument/2006/relationships/tags" Target="../tags/tag201.xml"/><Relationship Id="rId7" Type="http://schemas.openxmlformats.org/officeDocument/2006/relationships/tags" Target="../tags/tag205.xml"/><Relationship Id="rId12" Type="http://schemas.openxmlformats.org/officeDocument/2006/relationships/image" Target="../media/image22.emf"/><Relationship Id="rId2" Type="http://schemas.openxmlformats.org/officeDocument/2006/relationships/tags" Target="../tags/tag200.xml"/><Relationship Id="rId1" Type="http://schemas.openxmlformats.org/officeDocument/2006/relationships/tags" Target="../tags/tag199.xml"/><Relationship Id="rId6" Type="http://schemas.openxmlformats.org/officeDocument/2006/relationships/tags" Target="../tags/tag204.xml"/><Relationship Id="rId11" Type="http://schemas.openxmlformats.org/officeDocument/2006/relationships/oleObject" Target="../embeddings/oleObject16.bin"/><Relationship Id="rId5" Type="http://schemas.openxmlformats.org/officeDocument/2006/relationships/tags" Target="../tags/tag203.xml"/><Relationship Id="rId10" Type="http://schemas.openxmlformats.org/officeDocument/2006/relationships/slideLayout" Target="../slideLayouts/slideLayout15.xml"/><Relationship Id="rId4" Type="http://schemas.openxmlformats.org/officeDocument/2006/relationships/tags" Target="../tags/tag202.xml"/><Relationship Id="rId9" Type="http://schemas.openxmlformats.org/officeDocument/2006/relationships/tags" Target="../tags/tag207.xml"/></Relationships>
</file>

<file path=ppt/slides/_rels/slide16.xml.rels><?xml version="1.0" encoding="UTF-8" standalone="yes"?>
<Relationships xmlns="http://schemas.openxmlformats.org/package/2006/relationships"><Relationship Id="rId8" Type="http://schemas.openxmlformats.org/officeDocument/2006/relationships/tags" Target="../tags/tag215.xml"/><Relationship Id="rId13" Type="http://schemas.openxmlformats.org/officeDocument/2006/relationships/oleObject" Target="../embeddings/oleObject17.bin"/><Relationship Id="rId3" Type="http://schemas.openxmlformats.org/officeDocument/2006/relationships/tags" Target="../tags/tag210.xml"/><Relationship Id="rId7" Type="http://schemas.openxmlformats.org/officeDocument/2006/relationships/tags" Target="../tags/tag214.xml"/><Relationship Id="rId12" Type="http://schemas.openxmlformats.org/officeDocument/2006/relationships/slideLayout" Target="../slideLayouts/slideLayout16.xml"/><Relationship Id="rId2" Type="http://schemas.openxmlformats.org/officeDocument/2006/relationships/tags" Target="../tags/tag209.xml"/><Relationship Id="rId1" Type="http://schemas.openxmlformats.org/officeDocument/2006/relationships/tags" Target="../tags/tag208.xml"/><Relationship Id="rId6" Type="http://schemas.openxmlformats.org/officeDocument/2006/relationships/tags" Target="../tags/tag213.xml"/><Relationship Id="rId11" Type="http://schemas.openxmlformats.org/officeDocument/2006/relationships/tags" Target="../tags/tag218.xml"/><Relationship Id="rId5" Type="http://schemas.openxmlformats.org/officeDocument/2006/relationships/tags" Target="../tags/tag212.xml"/><Relationship Id="rId10" Type="http://schemas.openxmlformats.org/officeDocument/2006/relationships/tags" Target="../tags/tag217.xml"/><Relationship Id="rId4" Type="http://schemas.openxmlformats.org/officeDocument/2006/relationships/tags" Target="../tags/tag211.xml"/><Relationship Id="rId9" Type="http://schemas.openxmlformats.org/officeDocument/2006/relationships/tags" Target="../tags/tag216.xml"/><Relationship Id="rId14" Type="http://schemas.openxmlformats.org/officeDocument/2006/relationships/image" Target="../media/image23.emf"/></Relationships>
</file>

<file path=ppt/slides/_rels/slide17.xml.rels><?xml version="1.0" encoding="UTF-8" standalone="yes"?>
<Relationships xmlns="http://schemas.openxmlformats.org/package/2006/relationships"><Relationship Id="rId8" Type="http://schemas.openxmlformats.org/officeDocument/2006/relationships/tags" Target="../tags/tag226.xml"/><Relationship Id="rId13" Type="http://schemas.openxmlformats.org/officeDocument/2006/relationships/oleObject" Target="../embeddings/oleObject18.bin"/><Relationship Id="rId3" Type="http://schemas.openxmlformats.org/officeDocument/2006/relationships/tags" Target="../tags/tag221.xml"/><Relationship Id="rId7" Type="http://schemas.openxmlformats.org/officeDocument/2006/relationships/tags" Target="../tags/tag225.xml"/><Relationship Id="rId12" Type="http://schemas.openxmlformats.org/officeDocument/2006/relationships/slideLayout" Target="../slideLayouts/slideLayout17.xml"/><Relationship Id="rId2" Type="http://schemas.openxmlformats.org/officeDocument/2006/relationships/tags" Target="../tags/tag220.xml"/><Relationship Id="rId1" Type="http://schemas.openxmlformats.org/officeDocument/2006/relationships/tags" Target="../tags/tag219.xml"/><Relationship Id="rId6" Type="http://schemas.openxmlformats.org/officeDocument/2006/relationships/tags" Target="../tags/tag224.xml"/><Relationship Id="rId11" Type="http://schemas.openxmlformats.org/officeDocument/2006/relationships/tags" Target="../tags/tag229.xml"/><Relationship Id="rId5" Type="http://schemas.openxmlformats.org/officeDocument/2006/relationships/tags" Target="../tags/tag223.xml"/><Relationship Id="rId10" Type="http://schemas.openxmlformats.org/officeDocument/2006/relationships/tags" Target="../tags/tag228.xml"/><Relationship Id="rId4" Type="http://schemas.openxmlformats.org/officeDocument/2006/relationships/tags" Target="../tags/tag222.xml"/><Relationship Id="rId9" Type="http://schemas.openxmlformats.org/officeDocument/2006/relationships/tags" Target="../tags/tag227.xml"/><Relationship Id="rId14" Type="http://schemas.openxmlformats.org/officeDocument/2006/relationships/image" Target="../media/image24.emf"/></Relationships>
</file>

<file path=ppt/slides/_rels/slide18.xml.rels><?xml version="1.0" encoding="UTF-8" standalone="yes"?>
<Relationships xmlns="http://schemas.openxmlformats.org/package/2006/relationships"><Relationship Id="rId8" Type="http://schemas.openxmlformats.org/officeDocument/2006/relationships/tags" Target="../tags/tag237.xml"/><Relationship Id="rId13" Type="http://schemas.openxmlformats.org/officeDocument/2006/relationships/image" Target="../media/image11.emf"/><Relationship Id="rId3" Type="http://schemas.openxmlformats.org/officeDocument/2006/relationships/tags" Target="../tags/tag232.xml"/><Relationship Id="rId7" Type="http://schemas.openxmlformats.org/officeDocument/2006/relationships/tags" Target="../tags/tag236.xml"/><Relationship Id="rId12" Type="http://schemas.openxmlformats.org/officeDocument/2006/relationships/oleObject" Target="../embeddings/oleObject9.bin"/><Relationship Id="rId2" Type="http://schemas.openxmlformats.org/officeDocument/2006/relationships/tags" Target="../tags/tag231.xml"/><Relationship Id="rId1" Type="http://schemas.openxmlformats.org/officeDocument/2006/relationships/tags" Target="../tags/tag230.xml"/><Relationship Id="rId6" Type="http://schemas.openxmlformats.org/officeDocument/2006/relationships/tags" Target="../tags/tag235.xml"/><Relationship Id="rId11" Type="http://schemas.openxmlformats.org/officeDocument/2006/relationships/slideLayout" Target="../slideLayouts/slideLayout18.xml"/><Relationship Id="rId5" Type="http://schemas.openxmlformats.org/officeDocument/2006/relationships/tags" Target="../tags/tag234.xml"/><Relationship Id="rId10" Type="http://schemas.openxmlformats.org/officeDocument/2006/relationships/tags" Target="../tags/tag239.xml"/><Relationship Id="rId4" Type="http://schemas.openxmlformats.org/officeDocument/2006/relationships/tags" Target="../tags/tag233.xml"/><Relationship Id="rId9" Type="http://schemas.openxmlformats.org/officeDocument/2006/relationships/tags" Target="../tags/tag238.xml"/><Relationship Id="rId14" Type="http://schemas.openxmlformats.org/officeDocument/2006/relationships/chart" Target="../charts/chart4.xml"/></Relationships>
</file>

<file path=ppt/slides/_rels/slide19.xml.rels><?xml version="1.0" encoding="UTF-8" standalone="yes"?>
<Relationships xmlns="http://schemas.openxmlformats.org/package/2006/relationships"><Relationship Id="rId8" Type="http://schemas.openxmlformats.org/officeDocument/2006/relationships/tags" Target="../tags/tag247.xml"/><Relationship Id="rId13" Type="http://schemas.openxmlformats.org/officeDocument/2006/relationships/oleObject" Target="../embeddings/oleObject6.bin"/><Relationship Id="rId3" Type="http://schemas.openxmlformats.org/officeDocument/2006/relationships/tags" Target="../tags/tag242.xml"/><Relationship Id="rId7" Type="http://schemas.openxmlformats.org/officeDocument/2006/relationships/tags" Target="../tags/tag246.xml"/><Relationship Id="rId12" Type="http://schemas.openxmlformats.org/officeDocument/2006/relationships/slideLayout" Target="../slideLayouts/slideLayout19.xml"/><Relationship Id="rId2" Type="http://schemas.openxmlformats.org/officeDocument/2006/relationships/tags" Target="../tags/tag241.xml"/><Relationship Id="rId1" Type="http://schemas.openxmlformats.org/officeDocument/2006/relationships/tags" Target="../tags/tag240.xml"/><Relationship Id="rId6" Type="http://schemas.openxmlformats.org/officeDocument/2006/relationships/tags" Target="../tags/tag245.xml"/><Relationship Id="rId11" Type="http://schemas.openxmlformats.org/officeDocument/2006/relationships/tags" Target="../tags/tag250.xml"/><Relationship Id="rId5" Type="http://schemas.openxmlformats.org/officeDocument/2006/relationships/tags" Target="../tags/tag244.xml"/><Relationship Id="rId10" Type="http://schemas.openxmlformats.org/officeDocument/2006/relationships/tags" Target="../tags/tag249.xml"/><Relationship Id="rId4" Type="http://schemas.openxmlformats.org/officeDocument/2006/relationships/tags" Target="../tags/tag243.xml"/><Relationship Id="rId9" Type="http://schemas.openxmlformats.org/officeDocument/2006/relationships/tags" Target="../tags/tag248.xml"/><Relationship Id="rId14" Type="http://schemas.openxmlformats.org/officeDocument/2006/relationships/image" Target="../media/image6.emf"/></Relationships>
</file>

<file path=ppt/slides/_rels/slide2.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4.emf"/><Relationship Id="rId5" Type="http://schemas.openxmlformats.org/officeDocument/2006/relationships/oleObject" Target="../embeddings/oleObject4.bin"/><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tags" Target="../tags/tag258.xml"/><Relationship Id="rId13" Type="http://schemas.openxmlformats.org/officeDocument/2006/relationships/tags" Target="../tags/tag263.xml"/><Relationship Id="rId18" Type="http://schemas.openxmlformats.org/officeDocument/2006/relationships/tags" Target="../tags/tag268.xml"/><Relationship Id="rId26" Type="http://schemas.openxmlformats.org/officeDocument/2006/relationships/tags" Target="../tags/tag276.xml"/><Relationship Id="rId3" Type="http://schemas.openxmlformats.org/officeDocument/2006/relationships/tags" Target="../tags/tag253.xml"/><Relationship Id="rId21" Type="http://schemas.openxmlformats.org/officeDocument/2006/relationships/tags" Target="../tags/tag271.xml"/><Relationship Id="rId7" Type="http://schemas.openxmlformats.org/officeDocument/2006/relationships/tags" Target="../tags/tag257.xml"/><Relationship Id="rId12" Type="http://schemas.openxmlformats.org/officeDocument/2006/relationships/tags" Target="../tags/tag262.xml"/><Relationship Id="rId17" Type="http://schemas.openxmlformats.org/officeDocument/2006/relationships/tags" Target="../tags/tag267.xml"/><Relationship Id="rId25" Type="http://schemas.openxmlformats.org/officeDocument/2006/relationships/tags" Target="../tags/tag275.xml"/><Relationship Id="rId2" Type="http://schemas.openxmlformats.org/officeDocument/2006/relationships/tags" Target="../tags/tag252.xml"/><Relationship Id="rId16" Type="http://schemas.openxmlformats.org/officeDocument/2006/relationships/tags" Target="../tags/tag266.xml"/><Relationship Id="rId20" Type="http://schemas.openxmlformats.org/officeDocument/2006/relationships/tags" Target="../tags/tag270.xml"/><Relationship Id="rId29" Type="http://schemas.openxmlformats.org/officeDocument/2006/relationships/tags" Target="../tags/tag279.xml"/><Relationship Id="rId1" Type="http://schemas.openxmlformats.org/officeDocument/2006/relationships/tags" Target="../tags/tag251.xml"/><Relationship Id="rId6" Type="http://schemas.openxmlformats.org/officeDocument/2006/relationships/tags" Target="../tags/tag256.xml"/><Relationship Id="rId11" Type="http://schemas.openxmlformats.org/officeDocument/2006/relationships/tags" Target="../tags/tag261.xml"/><Relationship Id="rId24" Type="http://schemas.openxmlformats.org/officeDocument/2006/relationships/tags" Target="../tags/tag274.xml"/><Relationship Id="rId32" Type="http://schemas.openxmlformats.org/officeDocument/2006/relationships/image" Target="../media/image25.emf"/><Relationship Id="rId5" Type="http://schemas.openxmlformats.org/officeDocument/2006/relationships/tags" Target="../tags/tag255.xml"/><Relationship Id="rId15" Type="http://schemas.openxmlformats.org/officeDocument/2006/relationships/tags" Target="../tags/tag265.xml"/><Relationship Id="rId23" Type="http://schemas.openxmlformats.org/officeDocument/2006/relationships/tags" Target="../tags/tag273.xml"/><Relationship Id="rId28" Type="http://schemas.openxmlformats.org/officeDocument/2006/relationships/tags" Target="../tags/tag278.xml"/><Relationship Id="rId10" Type="http://schemas.openxmlformats.org/officeDocument/2006/relationships/tags" Target="../tags/tag260.xml"/><Relationship Id="rId19" Type="http://schemas.openxmlformats.org/officeDocument/2006/relationships/tags" Target="../tags/tag269.xml"/><Relationship Id="rId31" Type="http://schemas.openxmlformats.org/officeDocument/2006/relationships/oleObject" Target="../embeddings/oleObject19.bin"/><Relationship Id="rId4" Type="http://schemas.openxmlformats.org/officeDocument/2006/relationships/tags" Target="../tags/tag254.xml"/><Relationship Id="rId9" Type="http://schemas.openxmlformats.org/officeDocument/2006/relationships/tags" Target="../tags/tag259.xml"/><Relationship Id="rId14" Type="http://schemas.openxmlformats.org/officeDocument/2006/relationships/tags" Target="../tags/tag264.xml"/><Relationship Id="rId22" Type="http://schemas.openxmlformats.org/officeDocument/2006/relationships/tags" Target="../tags/tag272.xml"/><Relationship Id="rId27" Type="http://schemas.openxmlformats.org/officeDocument/2006/relationships/tags" Target="../tags/tag277.xml"/><Relationship Id="rId30"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8" Type="http://schemas.openxmlformats.org/officeDocument/2006/relationships/tags" Target="../tags/tag287.xml"/><Relationship Id="rId3" Type="http://schemas.openxmlformats.org/officeDocument/2006/relationships/tags" Target="../tags/tag282.xml"/><Relationship Id="rId7" Type="http://schemas.openxmlformats.org/officeDocument/2006/relationships/tags" Target="../tags/tag286.xml"/><Relationship Id="rId12" Type="http://schemas.openxmlformats.org/officeDocument/2006/relationships/image" Target="../media/image19.emf"/><Relationship Id="rId2" Type="http://schemas.openxmlformats.org/officeDocument/2006/relationships/tags" Target="../tags/tag281.xml"/><Relationship Id="rId1" Type="http://schemas.openxmlformats.org/officeDocument/2006/relationships/tags" Target="../tags/tag280.xml"/><Relationship Id="rId6" Type="http://schemas.openxmlformats.org/officeDocument/2006/relationships/tags" Target="../tags/tag285.xml"/><Relationship Id="rId11" Type="http://schemas.openxmlformats.org/officeDocument/2006/relationships/oleObject" Target="../embeddings/oleObject8.bin"/><Relationship Id="rId5" Type="http://schemas.openxmlformats.org/officeDocument/2006/relationships/tags" Target="../tags/tag284.xml"/><Relationship Id="rId10" Type="http://schemas.openxmlformats.org/officeDocument/2006/relationships/slideLayout" Target="../slideLayouts/slideLayout21.xml"/><Relationship Id="rId4" Type="http://schemas.openxmlformats.org/officeDocument/2006/relationships/tags" Target="../tags/tag283.xml"/><Relationship Id="rId9" Type="http://schemas.openxmlformats.org/officeDocument/2006/relationships/tags" Target="../tags/tag288.xml"/></Relationships>
</file>

<file path=ppt/slides/_rels/slide22.xml.rels><?xml version="1.0" encoding="UTF-8" standalone="yes"?>
<Relationships xmlns="http://schemas.openxmlformats.org/package/2006/relationships"><Relationship Id="rId8" Type="http://schemas.openxmlformats.org/officeDocument/2006/relationships/tags" Target="../tags/tag296.xml"/><Relationship Id="rId13" Type="http://schemas.openxmlformats.org/officeDocument/2006/relationships/tags" Target="../tags/tag301.xml"/><Relationship Id="rId3" Type="http://schemas.openxmlformats.org/officeDocument/2006/relationships/tags" Target="../tags/tag291.xml"/><Relationship Id="rId7" Type="http://schemas.openxmlformats.org/officeDocument/2006/relationships/tags" Target="../tags/tag295.xml"/><Relationship Id="rId12" Type="http://schemas.openxmlformats.org/officeDocument/2006/relationships/tags" Target="../tags/tag300.xml"/><Relationship Id="rId17" Type="http://schemas.openxmlformats.org/officeDocument/2006/relationships/image" Target="../media/image26.emf"/><Relationship Id="rId2" Type="http://schemas.openxmlformats.org/officeDocument/2006/relationships/tags" Target="../tags/tag290.xml"/><Relationship Id="rId16" Type="http://schemas.openxmlformats.org/officeDocument/2006/relationships/oleObject" Target="../embeddings/oleObject20.bin"/><Relationship Id="rId1" Type="http://schemas.openxmlformats.org/officeDocument/2006/relationships/tags" Target="../tags/tag289.xml"/><Relationship Id="rId6" Type="http://schemas.openxmlformats.org/officeDocument/2006/relationships/tags" Target="../tags/tag294.xml"/><Relationship Id="rId11" Type="http://schemas.openxmlformats.org/officeDocument/2006/relationships/tags" Target="../tags/tag299.xml"/><Relationship Id="rId5" Type="http://schemas.openxmlformats.org/officeDocument/2006/relationships/tags" Target="../tags/tag293.xml"/><Relationship Id="rId15" Type="http://schemas.openxmlformats.org/officeDocument/2006/relationships/slideLayout" Target="../slideLayouts/slideLayout22.xml"/><Relationship Id="rId10" Type="http://schemas.openxmlformats.org/officeDocument/2006/relationships/tags" Target="../tags/tag298.xml"/><Relationship Id="rId4" Type="http://schemas.openxmlformats.org/officeDocument/2006/relationships/tags" Target="../tags/tag292.xml"/><Relationship Id="rId9" Type="http://schemas.openxmlformats.org/officeDocument/2006/relationships/tags" Target="../tags/tag297.xml"/><Relationship Id="rId14" Type="http://schemas.openxmlformats.org/officeDocument/2006/relationships/tags" Target="../tags/tag302.xml"/></Relationships>
</file>

<file path=ppt/slides/_rels/slide23.xml.rels><?xml version="1.0" encoding="UTF-8" standalone="yes"?>
<Relationships xmlns="http://schemas.openxmlformats.org/package/2006/relationships"><Relationship Id="rId8" Type="http://schemas.openxmlformats.org/officeDocument/2006/relationships/tags" Target="../tags/tag310.xml"/><Relationship Id="rId13" Type="http://schemas.openxmlformats.org/officeDocument/2006/relationships/oleObject" Target="../embeddings/oleObject21.bin"/><Relationship Id="rId3" Type="http://schemas.openxmlformats.org/officeDocument/2006/relationships/tags" Target="../tags/tag305.xml"/><Relationship Id="rId7" Type="http://schemas.openxmlformats.org/officeDocument/2006/relationships/tags" Target="../tags/tag309.xml"/><Relationship Id="rId12" Type="http://schemas.openxmlformats.org/officeDocument/2006/relationships/slideLayout" Target="../slideLayouts/slideLayout23.xml"/><Relationship Id="rId2" Type="http://schemas.openxmlformats.org/officeDocument/2006/relationships/tags" Target="../tags/tag304.xml"/><Relationship Id="rId1" Type="http://schemas.openxmlformats.org/officeDocument/2006/relationships/tags" Target="../tags/tag303.xml"/><Relationship Id="rId6" Type="http://schemas.openxmlformats.org/officeDocument/2006/relationships/tags" Target="../tags/tag308.xml"/><Relationship Id="rId11" Type="http://schemas.openxmlformats.org/officeDocument/2006/relationships/tags" Target="../tags/tag313.xml"/><Relationship Id="rId5" Type="http://schemas.openxmlformats.org/officeDocument/2006/relationships/tags" Target="../tags/tag307.xml"/><Relationship Id="rId10" Type="http://schemas.openxmlformats.org/officeDocument/2006/relationships/tags" Target="../tags/tag312.xml"/><Relationship Id="rId4" Type="http://schemas.openxmlformats.org/officeDocument/2006/relationships/tags" Target="../tags/tag306.xml"/><Relationship Id="rId9" Type="http://schemas.openxmlformats.org/officeDocument/2006/relationships/tags" Target="../tags/tag311.xml"/><Relationship Id="rId14" Type="http://schemas.openxmlformats.org/officeDocument/2006/relationships/image" Target="../media/image27.emf"/></Relationships>
</file>

<file path=ppt/slides/_rels/slide24.xml.rels><?xml version="1.0" encoding="UTF-8" standalone="yes"?>
<Relationships xmlns="http://schemas.openxmlformats.org/package/2006/relationships"><Relationship Id="rId8" Type="http://schemas.openxmlformats.org/officeDocument/2006/relationships/tags" Target="../tags/tag321.xml"/><Relationship Id="rId13" Type="http://schemas.openxmlformats.org/officeDocument/2006/relationships/tags" Target="../tags/tag326.xml"/><Relationship Id="rId18" Type="http://schemas.openxmlformats.org/officeDocument/2006/relationships/image" Target="../media/image28.emf"/><Relationship Id="rId3" Type="http://schemas.openxmlformats.org/officeDocument/2006/relationships/tags" Target="../tags/tag316.xml"/><Relationship Id="rId7" Type="http://schemas.openxmlformats.org/officeDocument/2006/relationships/tags" Target="../tags/tag320.xml"/><Relationship Id="rId12" Type="http://schemas.openxmlformats.org/officeDocument/2006/relationships/tags" Target="../tags/tag325.xml"/><Relationship Id="rId17" Type="http://schemas.openxmlformats.org/officeDocument/2006/relationships/oleObject" Target="../embeddings/oleObject22.bin"/><Relationship Id="rId2" Type="http://schemas.openxmlformats.org/officeDocument/2006/relationships/tags" Target="../tags/tag315.xml"/><Relationship Id="rId16" Type="http://schemas.openxmlformats.org/officeDocument/2006/relationships/slideLayout" Target="../slideLayouts/slideLayout24.xml"/><Relationship Id="rId1" Type="http://schemas.openxmlformats.org/officeDocument/2006/relationships/tags" Target="../tags/tag314.xml"/><Relationship Id="rId6" Type="http://schemas.openxmlformats.org/officeDocument/2006/relationships/tags" Target="../tags/tag319.xml"/><Relationship Id="rId11" Type="http://schemas.openxmlformats.org/officeDocument/2006/relationships/tags" Target="../tags/tag324.xml"/><Relationship Id="rId5" Type="http://schemas.openxmlformats.org/officeDocument/2006/relationships/tags" Target="../tags/tag318.xml"/><Relationship Id="rId15" Type="http://schemas.openxmlformats.org/officeDocument/2006/relationships/tags" Target="../tags/tag328.xml"/><Relationship Id="rId10" Type="http://schemas.openxmlformats.org/officeDocument/2006/relationships/tags" Target="../tags/tag323.xml"/><Relationship Id="rId4" Type="http://schemas.openxmlformats.org/officeDocument/2006/relationships/tags" Target="../tags/tag317.xml"/><Relationship Id="rId9" Type="http://schemas.openxmlformats.org/officeDocument/2006/relationships/tags" Target="../tags/tag322.xml"/><Relationship Id="rId14" Type="http://schemas.openxmlformats.org/officeDocument/2006/relationships/tags" Target="../tags/tag327.xml"/></Relationships>
</file>

<file path=ppt/slides/_rels/slide25.xml.rels><?xml version="1.0" encoding="UTF-8" standalone="yes"?>
<Relationships xmlns="http://schemas.openxmlformats.org/package/2006/relationships"><Relationship Id="rId8" Type="http://schemas.openxmlformats.org/officeDocument/2006/relationships/tags" Target="../tags/tag336.xml"/><Relationship Id="rId3" Type="http://schemas.openxmlformats.org/officeDocument/2006/relationships/tags" Target="../tags/tag331.xml"/><Relationship Id="rId7" Type="http://schemas.openxmlformats.org/officeDocument/2006/relationships/tags" Target="../tags/tag335.xml"/><Relationship Id="rId12" Type="http://schemas.openxmlformats.org/officeDocument/2006/relationships/image" Target="../media/image13.emf"/><Relationship Id="rId2" Type="http://schemas.openxmlformats.org/officeDocument/2006/relationships/tags" Target="../tags/tag330.xml"/><Relationship Id="rId1" Type="http://schemas.openxmlformats.org/officeDocument/2006/relationships/tags" Target="../tags/tag329.xml"/><Relationship Id="rId6" Type="http://schemas.openxmlformats.org/officeDocument/2006/relationships/tags" Target="../tags/tag334.xml"/><Relationship Id="rId11" Type="http://schemas.openxmlformats.org/officeDocument/2006/relationships/oleObject" Target="../embeddings/oleObject11.bin"/><Relationship Id="rId5" Type="http://schemas.openxmlformats.org/officeDocument/2006/relationships/tags" Target="../tags/tag333.xml"/><Relationship Id="rId10" Type="http://schemas.openxmlformats.org/officeDocument/2006/relationships/slideLayout" Target="../slideLayouts/slideLayout25.xml"/><Relationship Id="rId4" Type="http://schemas.openxmlformats.org/officeDocument/2006/relationships/tags" Target="../tags/tag332.xml"/><Relationship Id="rId9" Type="http://schemas.openxmlformats.org/officeDocument/2006/relationships/tags" Target="../tags/tag337.xml"/></Relationships>
</file>

<file path=ppt/slides/_rels/slide26.xml.rels><?xml version="1.0" encoding="UTF-8" standalone="yes"?>
<Relationships xmlns="http://schemas.openxmlformats.org/package/2006/relationships"><Relationship Id="rId3" Type="http://schemas.openxmlformats.org/officeDocument/2006/relationships/tags" Target="../tags/tag340.xml"/><Relationship Id="rId2" Type="http://schemas.openxmlformats.org/officeDocument/2006/relationships/tags" Target="../tags/tag339.xml"/><Relationship Id="rId1" Type="http://schemas.openxmlformats.org/officeDocument/2006/relationships/tags" Target="../tags/tag338.xml"/><Relationship Id="rId6" Type="http://schemas.openxmlformats.org/officeDocument/2006/relationships/image" Target="../media/image29.emf"/><Relationship Id="rId5" Type="http://schemas.openxmlformats.org/officeDocument/2006/relationships/oleObject" Target="../embeddings/oleObject23.bin"/><Relationship Id="rId4"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8" Type="http://schemas.openxmlformats.org/officeDocument/2006/relationships/tags" Target="../tags/tag68.xml"/><Relationship Id="rId13" Type="http://schemas.openxmlformats.org/officeDocument/2006/relationships/oleObject" Target="../embeddings/oleObject5.bin"/><Relationship Id="rId3" Type="http://schemas.openxmlformats.org/officeDocument/2006/relationships/tags" Target="../tags/tag63.xml"/><Relationship Id="rId7" Type="http://schemas.openxmlformats.org/officeDocument/2006/relationships/tags" Target="../tags/tag67.xml"/><Relationship Id="rId12" Type="http://schemas.openxmlformats.org/officeDocument/2006/relationships/slideLayout" Target="../slideLayouts/slideLayout3.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tags" Target="../tags/tag71.xml"/><Relationship Id="rId5" Type="http://schemas.openxmlformats.org/officeDocument/2006/relationships/tags" Target="../tags/tag65.xml"/><Relationship Id="rId10" Type="http://schemas.openxmlformats.org/officeDocument/2006/relationships/tags" Target="../tags/tag70.xml"/><Relationship Id="rId4" Type="http://schemas.openxmlformats.org/officeDocument/2006/relationships/tags" Target="../tags/tag64.xml"/><Relationship Id="rId9" Type="http://schemas.openxmlformats.org/officeDocument/2006/relationships/tags" Target="../tags/tag69.xml"/><Relationship Id="rId14" Type="http://schemas.openxmlformats.org/officeDocument/2006/relationships/image" Target="../media/image5.emf"/></Relationships>
</file>

<file path=ppt/slides/_rels/slide4.xml.rels><?xml version="1.0" encoding="UTF-8" standalone="yes"?>
<Relationships xmlns="http://schemas.openxmlformats.org/package/2006/relationships"><Relationship Id="rId8" Type="http://schemas.openxmlformats.org/officeDocument/2006/relationships/tags" Target="../tags/tag79.xml"/><Relationship Id="rId13" Type="http://schemas.openxmlformats.org/officeDocument/2006/relationships/oleObject" Target="../embeddings/oleObject6.bin"/><Relationship Id="rId3" Type="http://schemas.openxmlformats.org/officeDocument/2006/relationships/tags" Target="../tags/tag74.xml"/><Relationship Id="rId7" Type="http://schemas.openxmlformats.org/officeDocument/2006/relationships/tags" Target="../tags/tag78.xml"/><Relationship Id="rId12" Type="http://schemas.openxmlformats.org/officeDocument/2006/relationships/slideLayout" Target="../slideLayouts/slideLayout4.xml"/><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tags" Target="../tags/tag77.xml"/><Relationship Id="rId11" Type="http://schemas.openxmlformats.org/officeDocument/2006/relationships/tags" Target="../tags/tag82.xml"/><Relationship Id="rId5" Type="http://schemas.openxmlformats.org/officeDocument/2006/relationships/tags" Target="../tags/tag76.xml"/><Relationship Id="rId10" Type="http://schemas.openxmlformats.org/officeDocument/2006/relationships/tags" Target="../tags/tag81.xml"/><Relationship Id="rId4" Type="http://schemas.openxmlformats.org/officeDocument/2006/relationships/tags" Target="../tags/tag75.xml"/><Relationship Id="rId9" Type="http://schemas.openxmlformats.org/officeDocument/2006/relationships/tags" Target="../tags/tag80.xml"/><Relationship Id="rId14" Type="http://schemas.openxmlformats.org/officeDocument/2006/relationships/image" Target="../media/image6.emf"/></Relationships>
</file>

<file path=ppt/slides/_rels/slide5.xml.rels><?xml version="1.0" encoding="UTF-8" standalone="yes"?>
<Relationships xmlns="http://schemas.openxmlformats.org/package/2006/relationships"><Relationship Id="rId8" Type="http://schemas.openxmlformats.org/officeDocument/2006/relationships/tags" Target="../tags/tag90.xml"/><Relationship Id="rId13" Type="http://schemas.openxmlformats.org/officeDocument/2006/relationships/oleObject" Target="../embeddings/oleObject7.bin"/><Relationship Id="rId3" Type="http://schemas.openxmlformats.org/officeDocument/2006/relationships/tags" Target="../tags/tag85.xml"/><Relationship Id="rId7" Type="http://schemas.openxmlformats.org/officeDocument/2006/relationships/tags" Target="../tags/tag89.xml"/><Relationship Id="rId12" Type="http://schemas.openxmlformats.org/officeDocument/2006/relationships/slideLayout" Target="../slideLayouts/slideLayout5.xml"/><Relationship Id="rId2" Type="http://schemas.openxmlformats.org/officeDocument/2006/relationships/tags" Target="../tags/tag84.xml"/><Relationship Id="rId16" Type="http://schemas.openxmlformats.org/officeDocument/2006/relationships/image" Target="../media/image9.jpeg"/><Relationship Id="rId1" Type="http://schemas.openxmlformats.org/officeDocument/2006/relationships/tags" Target="../tags/tag83.xml"/><Relationship Id="rId6" Type="http://schemas.openxmlformats.org/officeDocument/2006/relationships/tags" Target="../tags/tag88.xml"/><Relationship Id="rId11" Type="http://schemas.openxmlformats.org/officeDocument/2006/relationships/tags" Target="../tags/tag93.xml"/><Relationship Id="rId5" Type="http://schemas.openxmlformats.org/officeDocument/2006/relationships/tags" Target="../tags/tag87.xml"/><Relationship Id="rId15" Type="http://schemas.openxmlformats.org/officeDocument/2006/relationships/image" Target="../media/image8.jpeg"/><Relationship Id="rId10" Type="http://schemas.openxmlformats.org/officeDocument/2006/relationships/tags" Target="../tags/tag92.xml"/><Relationship Id="rId4" Type="http://schemas.openxmlformats.org/officeDocument/2006/relationships/tags" Target="../tags/tag86.xml"/><Relationship Id="rId9" Type="http://schemas.openxmlformats.org/officeDocument/2006/relationships/tags" Target="../tags/tag91.xml"/><Relationship Id="rId14" Type="http://schemas.openxmlformats.org/officeDocument/2006/relationships/image" Target="../media/image7.emf"/></Relationships>
</file>

<file path=ppt/slides/_rels/slide6.xml.rels><?xml version="1.0" encoding="UTF-8" standalone="yes"?>
<Relationships xmlns="http://schemas.openxmlformats.org/package/2006/relationships"><Relationship Id="rId8" Type="http://schemas.openxmlformats.org/officeDocument/2006/relationships/tags" Target="../tags/tag101.xml"/><Relationship Id="rId3" Type="http://schemas.openxmlformats.org/officeDocument/2006/relationships/tags" Target="../tags/tag96.xml"/><Relationship Id="rId7" Type="http://schemas.openxmlformats.org/officeDocument/2006/relationships/tags" Target="../tags/tag100.xml"/><Relationship Id="rId12" Type="http://schemas.openxmlformats.org/officeDocument/2006/relationships/image" Target="../media/image10.emf"/><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oleObject" Target="../embeddings/oleObject8.bin"/><Relationship Id="rId5" Type="http://schemas.openxmlformats.org/officeDocument/2006/relationships/tags" Target="../tags/tag98.xml"/><Relationship Id="rId10" Type="http://schemas.openxmlformats.org/officeDocument/2006/relationships/slideLayout" Target="../slideLayouts/slideLayout6.xml"/><Relationship Id="rId4" Type="http://schemas.openxmlformats.org/officeDocument/2006/relationships/tags" Target="../tags/tag97.xml"/><Relationship Id="rId9" Type="http://schemas.openxmlformats.org/officeDocument/2006/relationships/tags" Target="../tags/tag102.xml"/></Relationships>
</file>

<file path=ppt/slides/_rels/slide7.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image" Target="../media/image11.emf"/><Relationship Id="rId3" Type="http://schemas.openxmlformats.org/officeDocument/2006/relationships/tags" Target="../tags/tag105.xml"/><Relationship Id="rId7" Type="http://schemas.openxmlformats.org/officeDocument/2006/relationships/tags" Target="../tags/tag109.xml"/><Relationship Id="rId12" Type="http://schemas.openxmlformats.org/officeDocument/2006/relationships/oleObject" Target="../embeddings/oleObject9.bin"/><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slideLayout" Target="../slideLayouts/slideLayout7.xml"/><Relationship Id="rId5" Type="http://schemas.openxmlformats.org/officeDocument/2006/relationships/tags" Target="../tags/tag107.xml"/><Relationship Id="rId10" Type="http://schemas.openxmlformats.org/officeDocument/2006/relationships/tags" Target="../tags/tag112.xml"/><Relationship Id="rId4" Type="http://schemas.openxmlformats.org/officeDocument/2006/relationships/tags" Target="../tags/tag106.xml"/><Relationship Id="rId9" Type="http://schemas.openxmlformats.org/officeDocument/2006/relationships/tags" Target="../tags/tag111.xml"/><Relationship Id="rId14" Type="http://schemas.openxmlformats.org/officeDocument/2006/relationships/chart" Target="../charts/chart1.xml"/></Relationships>
</file>

<file path=ppt/slides/_rels/slide8.xml.rels><?xml version="1.0" encoding="UTF-8" standalone="yes"?>
<Relationships xmlns="http://schemas.openxmlformats.org/package/2006/relationships"><Relationship Id="rId8" Type="http://schemas.openxmlformats.org/officeDocument/2006/relationships/tags" Target="../tags/tag120.xml"/><Relationship Id="rId13" Type="http://schemas.openxmlformats.org/officeDocument/2006/relationships/image" Target="../media/image12.emf"/><Relationship Id="rId3" Type="http://schemas.openxmlformats.org/officeDocument/2006/relationships/tags" Target="../tags/tag115.xml"/><Relationship Id="rId7" Type="http://schemas.openxmlformats.org/officeDocument/2006/relationships/tags" Target="../tags/tag119.xml"/><Relationship Id="rId12" Type="http://schemas.openxmlformats.org/officeDocument/2006/relationships/oleObject" Target="../embeddings/oleObject10.bin"/><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tags" Target="../tags/tag118.xml"/><Relationship Id="rId11" Type="http://schemas.openxmlformats.org/officeDocument/2006/relationships/slideLayout" Target="../slideLayouts/slideLayout8.xml"/><Relationship Id="rId5" Type="http://schemas.openxmlformats.org/officeDocument/2006/relationships/tags" Target="../tags/tag117.xml"/><Relationship Id="rId15" Type="http://schemas.openxmlformats.org/officeDocument/2006/relationships/chart" Target="../charts/chart3.xml"/><Relationship Id="rId10" Type="http://schemas.openxmlformats.org/officeDocument/2006/relationships/tags" Target="../tags/tag122.xml"/><Relationship Id="rId4" Type="http://schemas.openxmlformats.org/officeDocument/2006/relationships/tags" Target="../tags/tag116.xml"/><Relationship Id="rId9" Type="http://schemas.openxmlformats.org/officeDocument/2006/relationships/tags" Target="../tags/tag121.xml"/><Relationship Id="rId14" Type="http://schemas.openxmlformats.org/officeDocument/2006/relationships/chart" Target="../charts/chart2.xml"/></Relationships>
</file>

<file path=ppt/slides/_rels/slide9.xml.rels><?xml version="1.0" encoding="UTF-8" standalone="yes"?>
<Relationships xmlns="http://schemas.openxmlformats.org/package/2006/relationships"><Relationship Id="rId8" Type="http://schemas.openxmlformats.org/officeDocument/2006/relationships/tags" Target="../tags/tag130.xml"/><Relationship Id="rId3" Type="http://schemas.openxmlformats.org/officeDocument/2006/relationships/tags" Target="../tags/tag125.xml"/><Relationship Id="rId7" Type="http://schemas.openxmlformats.org/officeDocument/2006/relationships/tags" Target="../tags/tag129.xml"/><Relationship Id="rId12" Type="http://schemas.openxmlformats.org/officeDocument/2006/relationships/image" Target="../media/image13.emf"/><Relationship Id="rId2" Type="http://schemas.openxmlformats.org/officeDocument/2006/relationships/tags" Target="../tags/tag124.xml"/><Relationship Id="rId1" Type="http://schemas.openxmlformats.org/officeDocument/2006/relationships/tags" Target="../tags/tag123.xml"/><Relationship Id="rId6" Type="http://schemas.openxmlformats.org/officeDocument/2006/relationships/tags" Target="../tags/tag128.xml"/><Relationship Id="rId11" Type="http://schemas.openxmlformats.org/officeDocument/2006/relationships/oleObject" Target="../embeddings/oleObject11.bin"/><Relationship Id="rId5" Type="http://schemas.openxmlformats.org/officeDocument/2006/relationships/tags" Target="../tags/tag127.xml"/><Relationship Id="rId10" Type="http://schemas.openxmlformats.org/officeDocument/2006/relationships/slideLayout" Target="../slideLayouts/slideLayout9.xml"/><Relationship Id="rId4" Type="http://schemas.openxmlformats.org/officeDocument/2006/relationships/tags" Target="../tags/tag126.xml"/><Relationship Id="rId9" Type="http://schemas.openxmlformats.org/officeDocument/2006/relationships/tags" Target="../tags/tag1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841D8-E128-519B-9B40-B6EAC3132537}"/>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EACA4831-DF7B-6961-1932-CEAC481E7B0C}"/>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6" imgW="7772400" imgH="10058400" progId="TCLayout.ActiveDocument.1">
                  <p:embed/>
                </p:oleObj>
              </mc:Choice>
              <mc:Fallback>
                <p:oleObj name="think-cell Slide" r:id="rId6" imgW="7772400" imgH="10058400" progId="TCLayout.ActiveDocument.1">
                  <p:embed/>
                  <p:pic>
                    <p:nvPicPr>
                      <p:cNvPr id="15" name="think-cell data - do not delete" hidden="1">
                        <a:extLst>
                          <a:ext uri="{FF2B5EF4-FFF2-40B4-BE49-F238E27FC236}">
                            <a16:creationId xmlns:a16="http://schemas.microsoft.com/office/drawing/2014/main" id="{EACA4831-DF7B-6961-1932-CEAC481E7B0C}"/>
                          </a:ext>
                        </a:extLst>
                      </p:cNvPr>
                      <p:cNvPicPr/>
                      <p:nvPr/>
                    </p:nvPicPr>
                    <p:blipFill>
                      <a:blip r:embed="rId7"/>
                      <a:stretch>
                        <a:fillRect/>
                      </a:stretch>
                    </p:blipFill>
                    <p:spPr>
                      <a:xfrm>
                        <a:off x="1588" y="1588"/>
                        <a:ext cx="1227" cy="1588"/>
                      </a:xfrm>
                      <a:prstGeom prst="rect">
                        <a:avLst/>
                      </a:prstGeom>
                    </p:spPr>
                  </p:pic>
                </p:oleObj>
              </mc:Fallback>
            </mc:AlternateContent>
          </a:graphicData>
        </a:graphic>
      </p:graphicFrame>
      <p:sp>
        <p:nvSpPr>
          <p:cNvPr id="2" name="Content Placeholder 1">
            <a:extLst>
              <a:ext uri="{FF2B5EF4-FFF2-40B4-BE49-F238E27FC236}">
                <a16:creationId xmlns:a16="http://schemas.microsoft.com/office/drawing/2014/main" id="{3FB218E4-6F67-AE67-7230-5D55D6C7A0D4}"/>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2B4FFD45-CB07-C870-4C78-0EA9D66D76BB}"/>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C314ED6D-89F1-CCA6-EDEB-2A0513E2F7C9}"/>
              </a:ext>
            </a:extLst>
          </p:cNvPr>
          <p:cNvSpPr>
            <a:spLocks noGrp="1"/>
          </p:cNvSpPr>
          <p:nvPr>
            <p:ph type="body" sz="quarter" idx="14"/>
          </p:nvPr>
        </p:nvSpPr>
        <p:spPr/>
        <p:txBody>
          <a:bodyPr/>
          <a:lstStyle/>
          <a:p>
            <a:endParaRPr lang="en-US"/>
          </a:p>
        </p:txBody>
      </p:sp>
      <p:sp>
        <p:nvSpPr>
          <p:cNvPr id="5" name="Text Placeholder 4">
            <a:extLst>
              <a:ext uri="{FF2B5EF4-FFF2-40B4-BE49-F238E27FC236}">
                <a16:creationId xmlns:a16="http://schemas.microsoft.com/office/drawing/2014/main" id="{321939C5-8D10-2859-8B0E-469C88B88170}"/>
              </a:ext>
            </a:extLst>
          </p:cNvPr>
          <p:cNvSpPr>
            <a:spLocks noGrp="1"/>
          </p:cNvSpPr>
          <p:nvPr>
            <p:ph type="body" sz="quarter" idx="15"/>
          </p:nvPr>
        </p:nvSpPr>
        <p:spPr/>
        <p:txBody>
          <a:bodyPr/>
          <a:lstStyle/>
          <a:p>
            <a:endParaRPr lang="en-US"/>
          </a:p>
        </p:txBody>
      </p:sp>
      <p:sp>
        <p:nvSpPr>
          <p:cNvPr id="6" name="Footer Placeholder 5">
            <a:extLst>
              <a:ext uri="{FF2B5EF4-FFF2-40B4-BE49-F238E27FC236}">
                <a16:creationId xmlns:a16="http://schemas.microsoft.com/office/drawing/2014/main" id="{B9EF8E5F-6C37-7A01-DE84-118B53D4D3AE}"/>
              </a:ext>
            </a:extLst>
          </p:cNvPr>
          <p:cNvSpPr>
            <a:spLocks noGrp="1"/>
          </p:cNvSpPr>
          <p:nvPr>
            <p:ph type="ftr" sz="quarter" idx="16"/>
          </p:nvPr>
        </p:nvSpPr>
        <p:spPr/>
        <p:txBody>
          <a:bodyPr/>
          <a:lstStyle/>
          <a:p>
            <a:r>
              <a:rPr lang="en-US"/>
              <a:t>CONFIDENTIAL | DRAFT</a:t>
            </a:r>
          </a:p>
        </p:txBody>
      </p:sp>
      <p:sp>
        <p:nvSpPr>
          <p:cNvPr id="7" name="Slide Number Placeholder 6">
            <a:extLst>
              <a:ext uri="{FF2B5EF4-FFF2-40B4-BE49-F238E27FC236}">
                <a16:creationId xmlns:a16="http://schemas.microsoft.com/office/drawing/2014/main" id="{9A6C9BBD-2871-3B0B-D139-AFFD22E87C15}"/>
              </a:ext>
            </a:extLst>
          </p:cNvPr>
          <p:cNvSpPr>
            <a:spLocks noGrp="1"/>
          </p:cNvSpPr>
          <p:nvPr>
            <p:ph type="sldNum" sz="quarter" idx="17"/>
          </p:nvPr>
        </p:nvSpPr>
        <p:spPr/>
        <p:txBody>
          <a:bodyPr/>
          <a:lstStyle/>
          <a:p>
            <a:fld id="{0122C274-3D99-4A24-ADE9-DD3F36DBA14D}" type="slidenum">
              <a:rPr lang="en-US" smtClean="0"/>
              <a:t>1</a:t>
            </a:fld>
            <a:endParaRPr lang="en-US"/>
          </a:p>
        </p:txBody>
      </p:sp>
      <p:sp>
        <p:nvSpPr>
          <p:cNvPr id="8" name="Rectangle 7">
            <a:extLst>
              <a:ext uri="{FF2B5EF4-FFF2-40B4-BE49-F238E27FC236}">
                <a16:creationId xmlns:a16="http://schemas.microsoft.com/office/drawing/2014/main" id="{4EBB82F2-782D-E66E-29C4-E98AFD54D293}"/>
              </a:ext>
            </a:extLst>
          </p:cNvPr>
          <p:cNvSpPr/>
          <p:nvPr/>
        </p:nvSpPr>
        <p:spPr>
          <a:xfrm>
            <a:off x="0" y="0"/>
            <a:ext cx="12192000"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9153C1C9-6683-7167-9AD1-807F30A9AD8A}"/>
              </a:ext>
            </a:extLst>
          </p:cNvPr>
          <p:cNvSpPr/>
          <p:nvPr/>
        </p:nvSpPr>
        <p:spPr>
          <a:xfrm rot="10800000" flipH="1">
            <a:off x="-3175" y="-1334"/>
            <a:ext cx="1348740" cy="3948865"/>
          </a:xfrm>
          <a:prstGeom prst="rtTriangle">
            <a:avLst/>
          </a:prstGeom>
          <a:solidFill>
            <a:schemeClr val="accent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F736F914-7213-89CF-F670-DB4EC114B688}"/>
              </a:ext>
            </a:extLst>
          </p:cNvPr>
          <p:cNvSpPr/>
          <p:nvPr/>
        </p:nvSpPr>
        <p:spPr>
          <a:xfrm rot="10800000" flipH="1" flipV="1">
            <a:off x="-3176" y="3377025"/>
            <a:ext cx="1107147" cy="3480975"/>
          </a:xfrm>
          <a:prstGeom prst="rtTriangle">
            <a:avLst/>
          </a:prstGeom>
          <a:solidFill>
            <a:schemeClr val="tx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a:extLst>
              <a:ext uri="{FF2B5EF4-FFF2-40B4-BE49-F238E27FC236}">
                <a16:creationId xmlns:a16="http://schemas.microsoft.com/office/drawing/2014/main" id="{CC52A6EA-210C-6ED1-AE43-D96E5F426367}"/>
              </a:ext>
            </a:extLst>
          </p:cNvPr>
          <p:cNvSpPr/>
          <p:nvPr/>
        </p:nvSpPr>
        <p:spPr>
          <a:xfrm rot="10800000">
            <a:off x="10381784" y="-1332"/>
            <a:ext cx="1807035" cy="6027038"/>
          </a:xfrm>
          <a:prstGeom prst="rtTriangle">
            <a:avLst/>
          </a:prstGeom>
          <a:solidFill>
            <a:schemeClr val="accent4">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8E8E72C5-7021-61FF-6A9B-2E53B474A653}"/>
              </a:ext>
            </a:extLst>
          </p:cNvPr>
          <p:cNvSpPr/>
          <p:nvPr/>
        </p:nvSpPr>
        <p:spPr>
          <a:xfrm rot="10800000" flipV="1">
            <a:off x="10268581" y="1308735"/>
            <a:ext cx="1923418" cy="5549551"/>
          </a:xfrm>
          <a:prstGeom prst="rtTriangle">
            <a:avLst/>
          </a:prstGeom>
          <a:solidFill>
            <a:schemeClr val="accent3">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A4E32257-2282-3910-3BE0-F28671B71871}"/>
              </a:ext>
            </a:extLst>
          </p:cNvPr>
          <p:cNvSpPr/>
          <p:nvPr/>
        </p:nvSpPr>
        <p:spPr>
          <a:xfrm rot="10800000" flipV="1">
            <a:off x="11487149" y="1308162"/>
            <a:ext cx="708025" cy="5549551"/>
          </a:xfrm>
          <a:prstGeom prst="rtTriangle">
            <a:avLst/>
          </a:prstGeom>
          <a:solidFill>
            <a:schemeClr val="accent4">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3C6AFBD8-9636-8737-714F-A680F244855A}"/>
              </a:ext>
            </a:extLst>
          </p:cNvPr>
          <p:cNvSpPr txBox="1">
            <a:spLocks/>
          </p:cNvSpPr>
          <p:nvPr>
            <p:custDataLst>
              <p:tags r:id="rId3"/>
            </p:custDataLst>
          </p:nvPr>
        </p:nvSpPr>
        <p:spPr>
          <a:xfrm>
            <a:off x="1643888" y="2203910"/>
            <a:ext cx="7982712" cy="2258187"/>
          </a:xfrm>
          <a:prstGeom prst="rect">
            <a:avLst/>
          </a:prstGeom>
        </p:spPr>
        <p:txBody>
          <a:bodyPr vert="horz" lIns="91440" tIns="45720" rIns="91440" bIns="0" rtlCol="0" anchor="b">
            <a:normAutofit/>
          </a:bodyPr>
          <a:lst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a:lstStyle>
          <a:p>
            <a:r>
              <a:rPr lang="da-DK" sz="3800">
                <a:solidFill>
                  <a:schemeClr val="bg1"/>
                </a:solidFill>
                <a:latin typeface="+mn-lt"/>
              </a:rPr>
              <a:t>MedEssenceAI Investment Deck</a:t>
            </a:r>
            <a:endParaRPr lang="en-US" sz="3800">
              <a:solidFill>
                <a:schemeClr val="bg1"/>
              </a:solidFill>
              <a:latin typeface="+mn-lt"/>
            </a:endParaRPr>
          </a:p>
        </p:txBody>
      </p:sp>
      <p:sp>
        <p:nvSpPr>
          <p:cNvPr id="18" name="Subtitle 2">
            <a:extLst>
              <a:ext uri="{FF2B5EF4-FFF2-40B4-BE49-F238E27FC236}">
                <a16:creationId xmlns:a16="http://schemas.microsoft.com/office/drawing/2014/main" id="{E69C3DBB-B991-33C4-3BBC-018B5FC6F18D}"/>
              </a:ext>
            </a:extLst>
          </p:cNvPr>
          <p:cNvSpPr txBox="1">
            <a:spLocks/>
          </p:cNvSpPr>
          <p:nvPr>
            <p:custDataLst>
              <p:tags r:id="rId4"/>
            </p:custDataLst>
          </p:nvPr>
        </p:nvSpPr>
        <p:spPr>
          <a:xfrm>
            <a:off x="1643888" y="4533146"/>
            <a:ext cx="7982712" cy="5939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solidFill>
                  <a:schemeClr val="bg1"/>
                </a:solidFill>
              </a:rPr>
              <a:t>August 23, 2025</a:t>
            </a:r>
          </a:p>
        </p:txBody>
      </p:sp>
    </p:spTree>
    <p:custDataLst>
      <p:tags r:id="rId1"/>
    </p:custDataLst>
    <p:extLst>
      <p:ext uri="{BB962C8B-B14F-4D97-AF65-F5344CB8AC3E}">
        <p14:creationId xmlns:p14="http://schemas.microsoft.com/office/powerpoint/2010/main" val="23314372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91FEF-9E76-E852-6353-E1040D5D7E34}"/>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DA0A230E-C11D-B94F-0358-28AF1FC74AA7}"/>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5" imgW="7772400" imgH="10058400" progId="TCLayout.ActiveDocument.1">
                  <p:embed/>
                </p:oleObj>
              </mc:Choice>
              <mc:Fallback>
                <p:oleObj name="think-cell Slide" r:id="rId15" imgW="7772400" imgH="10058400" progId="TCLayout.ActiveDocument.1">
                  <p:embed/>
                  <p:pic>
                    <p:nvPicPr>
                      <p:cNvPr id="7" name="think-cell data - do not delete" hidden="1">
                        <a:extLst>
                          <a:ext uri="{FF2B5EF4-FFF2-40B4-BE49-F238E27FC236}">
                            <a16:creationId xmlns:a16="http://schemas.microsoft.com/office/drawing/2014/main" id="{DA0A230E-C11D-B94F-0358-28AF1FC74AA7}"/>
                          </a:ext>
                        </a:extLst>
                      </p:cNvPr>
                      <p:cNvPicPr/>
                      <p:nvPr/>
                    </p:nvPicPr>
                    <p:blipFill>
                      <a:blip r:embed="rId16"/>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9D6A2380-83AA-5908-2AC2-5B18D7D143A3}"/>
              </a:ext>
            </a:extLst>
          </p:cNvPr>
          <p:cNvSpPr>
            <a:spLocks noGrp="1"/>
          </p:cNvSpPr>
          <p:nvPr>
            <p:ph type="title"/>
            <p:custDataLst>
              <p:tags r:id="rId3"/>
            </p:custDataLst>
          </p:nvPr>
        </p:nvSpPr>
        <p:spPr>
          <a:xfrm>
            <a:off x="457200" y="548640"/>
            <a:ext cx="11274552" cy="493776"/>
          </a:xfrm>
        </p:spPr>
        <p:txBody>
          <a:bodyPr vert="horz">
            <a:normAutofit/>
          </a:bodyPr>
          <a:lstStyle/>
          <a:p>
            <a:r>
              <a:rPr lang="en-US"/>
              <a:t>Sensitivity Analysis</a:t>
            </a:r>
          </a:p>
        </p:txBody>
      </p:sp>
      <p:sp>
        <p:nvSpPr>
          <p:cNvPr id="4" name="Text Placeholder 3">
            <a:extLst>
              <a:ext uri="{FF2B5EF4-FFF2-40B4-BE49-F238E27FC236}">
                <a16:creationId xmlns:a16="http://schemas.microsoft.com/office/drawing/2014/main" id="{1BCB6F7E-3D88-1221-1FCB-2BFA47D85B14}"/>
              </a:ext>
            </a:extLst>
          </p:cNvPr>
          <p:cNvSpPr>
            <a:spLocks noGrp="1"/>
          </p:cNvSpPr>
          <p:nvPr>
            <p:ph type="body" sz="quarter" idx="14"/>
            <p:custDataLst>
              <p:tags r:id="rId4"/>
            </p:custDataLst>
          </p:nvPr>
        </p:nvSpPr>
        <p:spPr>
          <a:xfrm>
            <a:off x="457200" y="282321"/>
            <a:ext cx="11274425" cy="266319"/>
          </a:xfrm>
        </p:spPr>
        <p:txBody>
          <a:bodyPr/>
          <a:lstStyle/>
          <a:p>
            <a:r>
              <a:rPr lang="en-US"/>
              <a:t>Financials</a:t>
            </a:r>
          </a:p>
        </p:txBody>
      </p:sp>
      <p:sp>
        <p:nvSpPr>
          <p:cNvPr id="6" name="Google Shape;703;p114">
            <a:extLst>
              <a:ext uri="{FF2B5EF4-FFF2-40B4-BE49-F238E27FC236}">
                <a16:creationId xmlns:a16="http://schemas.microsoft.com/office/drawing/2014/main" id="{555916CD-CB87-D293-F4AC-764DC5C0BA92}"/>
              </a:ext>
            </a:extLst>
          </p:cNvPr>
          <p:cNvSpPr txBox="1"/>
          <p:nvPr>
            <p:custDataLst>
              <p:tags r:id="rId5"/>
            </p:custDataLst>
          </p:nvPr>
        </p:nvSpPr>
        <p:spPr>
          <a:xfrm>
            <a:off x="1670899" y="1265216"/>
            <a:ext cx="4315968" cy="1996201"/>
          </a:xfrm>
          <a:prstGeom prst="rect">
            <a:avLst/>
          </a:prstGeom>
          <a:noFill/>
          <a:ln>
            <a:noFill/>
          </a:ln>
        </p:spPr>
        <p:txBody>
          <a:bodyPr spcFirstLastPara="1" wrap="square" lIns="91440" tIns="45720" rIns="91440" bIns="0" anchor="t" anchorCtr="0">
            <a:normAutofit/>
          </a:bodyPr>
          <a:lstStyle/>
          <a:p>
            <a:pPr marL="171450" indent="-171450">
              <a:spcAft>
                <a:spcPts val="600"/>
              </a:spcAft>
              <a:buFont typeface="Arial" panose="020B0604020202020204" pitchFamily="34" charset="0"/>
              <a:buChar char="•"/>
            </a:pPr>
            <a:r>
              <a:rPr lang="en-US" sz="1200"/>
              <a:t>A 20% decrease reduces Year 5 revenue to €32.6M, while a 20% increase raises it to €49.0M.
Acquisition efficiency directly impacts growth velocity and market capture.
Investing in marketing and sales effectiveness can optimize this variable for better performance.</a:t>
            </a:r>
          </a:p>
        </p:txBody>
      </p:sp>
      <p:sp>
        <p:nvSpPr>
          <p:cNvPr id="14" name="Google Shape;10527;p9415">
            <a:extLst>
              <a:ext uri="{FF2B5EF4-FFF2-40B4-BE49-F238E27FC236}">
                <a16:creationId xmlns:a16="http://schemas.microsoft.com/office/drawing/2014/main" id="{0FA9DDEE-535E-0C65-0B5D-E2086118A92B}"/>
              </a:ext>
            </a:extLst>
          </p:cNvPr>
          <p:cNvSpPr txBox="1"/>
          <p:nvPr>
            <p:custDataLst>
              <p:tags r:id="rId6"/>
            </p:custDataLst>
          </p:nvPr>
        </p:nvSpPr>
        <p:spPr>
          <a:xfrm>
            <a:off x="457200" y="1265217"/>
            <a:ext cx="1217221" cy="1216152"/>
          </a:xfrm>
          <a:prstGeom prst="rect">
            <a:avLst/>
          </a:prstGeom>
          <a:solidFill>
            <a:schemeClr val="tx2"/>
          </a:solidFill>
          <a:ln>
            <a:noFill/>
          </a:ln>
        </p:spPr>
        <p:txBody>
          <a:bodyPr spcFirstLastPara="1" wrap="square" lIns="91440" tIns="91440" rIns="91440" bIns="91440" anchor="t" anchorCtr="0">
            <a:noAutofit/>
          </a:bodyPr>
          <a:lstStyle/>
          <a:p>
            <a:pPr>
              <a:buSzPts val="1100"/>
            </a:pPr>
            <a:r>
              <a:rPr lang="en-US" sz="1200" b="1">
                <a:solidFill>
                  <a:srgbClr val="FFFFFF"/>
                </a:solidFill>
              </a:rPr>
              <a:t>Customer Acquisition Rate</a:t>
            </a:r>
          </a:p>
        </p:txBody>
      </p:sp>
      <p:sp>
        <p:nvSpPr>
          <p:cNvPr id="25" name="Google Shape;703;p114">
            <a:extLst>
              <a:ext uri="{FF2B5EF4-FFF2-40B4-BE49-F238E27FC236}">
                <a16:creationId xmlns:a16="http://schemas.microsoft.com/office/drawing/2014/main" id="{E543207E-1FD9-C28D-AC7D-744891BBB2DF}"/>
              </a:ext>
            </a:extLst>
          </p:cNvPr>
          <p:cNvSpPr txBox="1"/>
          <p:nvPr>
            <p:custDataLst>
              <p:tags r:id="rId7"/>
            </p:custDataLst>
          </p:nvPr>
        </p:nvSpPr>
        <p:spPr>
          <a:xfrm>
            <a:off x="7413542" y="1265216"/>
            <a:ext cx="4315968" cy="1996201"/>
          </a:xfrm>
          <a:prstGeom prst="rect">
            <a:avLst/>
          </a:prstGeom>
          <a:noFill/>
          <a:ln>
            <a:noFill/>
          </a:ln>
        </p:spPr>
        <p:txBody>
          <a:bodyPr spcFirstLastPara="1" wrap="square" lIns="91440" tIns="45720" rIns="91440" bIns="0" anchor="t" anchorCtr="0">
            <a:normAutofit/>
          </a:bodyPr>
          <a:lstStyle>
            <a:defPPr>
              <a:defRPr lang="en-US"/>
            </a:defPPr>
            <a:lvl1pPr>
              <a:spcAft>
                <a:spcPts val="600"/>
              </a:spcAft>
              <a:defRPr sz="1200"/>
            </a:lvl1pPr>
          </a:lstStyle>
          <a:p>
            <a:pPr marL="171450" indent="-171450">
              <a:spcAft>
                <a:spcPts val="600"/>
              </a:spcAft>
              <a:buFont typeface="Arial" panose="020B0604020202020204" pitchFamily="34" charset="0"/>
              <a:buChar char="•"/>
            </a:pPr>
            <a:r>
              <a:rPr lang="en-US" sz="1200"/>
              <a:t>A 20% decline decreases revenue to €34.7M, while a 20% improvement boosts it to €46.9M.
Retention improvements increase customer lifetime value and reduce churn costs.
Focus on customer success and product satisfaction to maintain and grow retention.</a:t>
            </a:r>
          </a:p>
        </p:txBody>
      </p:sp>
      <p:sp>
        <p:nvSpPr>
          <p:cNvPr id="29" name="Google Shape;10527;p9415">
            <a:extLst>
              <a:ext uri="{FF2B5EF4-FFF2-40B4-BE49-F238E27FC236}">
                <a16:creationId xmlns:a16="http://schemas.microsoft.com/office/drawing/2014/main" id="{22FF0329-E469-EA15-80BD-FBD3C93EC856}"/>
              </a:ext>
            </a:extLst>
          </p:cNvPr>
          <p:cNvSpPr txBox="1"/>
          <p:nvPr>
            <p:custDataLst>
              <p:tags r:id="rId8"/>
            </p:custDataLst>
          </p:nvPr>
        </p:nvSpPr>
        <p:spPr>
          <a:xfrm>
            <a:off x="6199841" y="1265216"/>
            <a:ext cx="1216152" cy="1216152"/>
          </a:xfrm>
          <a:prstGeom prst="rect">
            <a:avLst/>
          </a:prstGeom>
          <a:solidFill>
            <a:schemeClr val="accent2"/>
          </a:solidFill>
          <a:ln>
            <a:noFill/>
          </a:ln>
        </p:spPr>
        <p:txBody>
          <a:bodyPr spcFirstLastPara="1" wrap="square" lIns="91440" tIns="91440" rIns="91440" bIns="91440" anchor="t" anchorCtr="0">
            <a:noAutofit/>
          </a:bodyPr>
          <a:lstStyle/>
          <a:p>
            <a:pPr>
              <a:buSzPts val="1100"/>
            </a:pPr>
            <a:r>
              <a:rPr lang="en-US" sz="1200" b="1">
                <a:solidFill>
                  <a:srgbClr val="FFFFFF"/>
                </a:solidFill>
              </a:rPr>
              <a:t>Customer Retention Rate</a:t>
            </a:r>
          </a:p>
        </p:txBody>
      </p:sp>
      <p:sp>
        <p:nvSpPr>
          <p:cNvPr id="32" name="Google Shape;703;p114">
            <a:extLst>
              <a:ext uri="{FF2B5EF4-FFF2-40B4-BE49-F238E27FC236}">
                <a16:creationId xmlns:a16="http://schemas.microsoft.com/office/drawing/2014/main" id="{05582599-5AF6-DC85-1463-76E1A8714AFF}"/>
              </a:ext>
            </a:extLst>
          </p:cNvPr>
          <p:cNvSpPr txBox="1"/>
          <p:nvPr>
            <p:custDataLst>
              <p:tags r:id="rId9"/>
            </p:custDataLst>
          </p:nvPr>
        </p:nvSpPr>
        <p:spPr>
          <a:xfrm>
            <a:off x="1676193" y="3502150"/>
            <a:ext cx="4315968" cy="1996201"/>
          </a:xfrm>
          <a:prstGeom prst="rect">
            <a:avLst/>
          </a:prstGeom>
          <a:noFill/>
          <a:ln>
            <a:noFill/>
          </a:ln>
        </p:spPr>
        <p:txBody>
          <a:bodyPr spcFirstLastPara="1" wrap="square" lIns="91440" tIns="45720" rIns="91440" bIns="0" anchor="t" anchorCtr="0">
            <a:normAutofit/>
          </a:bodyPr>
          <a:lstStyle>
            <a:defPPr>
              <a:defRPr lang="en-US"/>
            </a:defPPr>
            <a:lvl1pPr>
              <a:spcAft>
                <a:spcPts val="600"/>
              </a:spcAft>
              <a:defRPr sz="1200"/>
            </a:lvl1pPr>
          </a:lstStyle>
          <a:p>
            <a:pPr marL="171450" indent="-171450">
              <a:spcAft>
                <a:spcPts val="600"/>
              </a:spcAft>
              <a:buFont typeface="Arial" panose="020B0604020202020204" pitchFamily="34" charset="0"/>
              <a:buChar char="•"/>
            </a:pPr>
            <a:r>
              <a:rPr lang="en-US" sz="1200"/>
              <a:t>A 20% drop lowers revenue to €32.6M; a 20% rise increases it to €49.0M.
Higher ACV reflects improved product value perception and upselling success.
Pricing strategy and feature enhancements drive ACV growth.</a:t>
            </a:r>
          </a:p>
        </p:txBody>
      </p:sp>
      <p:sp>
        <p:nvSpPr>
          <p:cNvPr id="34" name="Google Shape;10527;p9415">
            <a:extLst>
              <a:ext uri="{FF2B5EF4-FFF2-40B4-BE49-F238E27FC236}">
                <a16:creationId xmlns:a16="http://schemas.microsoft.com/office/drawing/2014/main" id="{1A330B71-7621-257D-55D6-23CB47FA799C}"/>
              </a:ext>
            </a:extLst>
          </p:cNvPr>
          <p:cNvSpPr txBox="1"/>
          <p:nvPr>
            <p:custDataLst>
              <p:tags r:id="rId10"/>
            </p:custDataLst>
          </p:nvPr>
        </p:nvSpPr>
        <p:spPr>
          <a:xfrm>
            <a:off x="454749" y="3503853"/>
            <a:ext cx="1216152" cy="1216152"/>
          </a:xfrm>
          <a:prstGeom prst="rect">
            <a:avLst/>
          </a:prstGeom>
          <a:solidFill>
            <a:schemeClr val="accent1"/>
          </a:solidFill>
          <a:ln>
            <a:noFill/>
          </a:ln>
        </p:spPr>
        <p:txBody>
          <a:bodyPr spcFirstLastPara="1" wrap="square" lIns="91440" tIns="91440" rIns="91440" bIns="91440" anchor="t" anchorCtr="0">
            <a:noAutofit/>
          </a:bodyPr>
          <a:lstStyle/>
          <a:p>
            <a:pPr>
              <a:buSzPts val="1100"/>
            </a:pPr>
            <a:r>
              <a:rPr lang="en-US" sz="1200" b="1">
                <a:solidFill>
                  <a:srgbClr val="FFFFFF"/>
                </a:solidFill>
              </a:rPr>
              <a:t>Average Contract Value (ACV)</a:t>
            </a:r>
          </a:p>
        </p:txBody>
      </p:sp>
      <p:sp>
        <p:nvSpPr>
          <p:cNvPr id="37" name="Google Shape;703;p114">
            <a:extLst>
              <a:ext uri="{FF2B5EF4-FFF2-40B4-BE49-F238E27FC236}">
                <a16:creationId xmlns:a16="http://schemas.microsoft.com/office/drawing/2014/main" id="{C7FAE574-3DF3-2000-FA41-D5E64606F6BA}"/>
              </a:ext>
            </a:extLst>
          </p:cNvPr>
          <p:cNvSpPr txBox="1"/>
          <p:nvPr>
            <p:custDataLst>
              <p:tags r:id="rId11"/>
            </p:custDataLst>
          </p:nvPr>
        </p:nvSpPr>
        <p:spPr>
          <a:xfrm>
            <a:off x="7413540" y="3502150"/>
            <a:ext cx="4315968" cy="1996201"/>
          </a:xfrm>
          <a:prstGeom prst="rect">
            <a:avLst/>
          </a:prstGeom>
          <a:noFill/>
          <a:ln>
            <a:noFill/>
          </a:ln>
        </p:spPr>
        <p:txBody>
          <a:bodyPr spcFirstLastPara="1" wrap="square" lIns="91440" tIns="45720" rIns="91440" bIns="0" anchor="t" anchorCtr="0">
            <a:normAutofit/>
          </a:bodyPr>
          <a:lstStyle>
            <a:defPPr>
              <a:defRPr lang="en-US"/>
            </a:defPPr>
            <a:lvl1pPr>
              <a:spcAft>
                <a:spcPts val="600"/>
              </a:spcAft>
              <a:defRPr sz="1200"/>
            </a:lvl1pPr>
          </a:lstStyle>
          <a:p>
            <a:pPr marL="171450" indent="-171450">
              <a:spcAft>
                <a:spcPts val="600"/>
              </a:spcAft>
              <a:buFont typeface="Arial" panose="020B0604020202020204" pitchFamily="34" charset="0"/>
              <a:buChar char="•"/>
            </a:pPr>
            <a:r>
              <a:rPr lang="en-US" sz="1200"/>
              <a:t>Revenue varies between €32.6M (-20%) and €49.0M (+20%) with changes in market penetration.
Higher penetration accelerates scale and network effects.
Targeted expansion and localized marketing enhance market reach and adoption.</a:t>
            </a:r>
          </a:p>
        </p:txBody>
      </p:sp>
      <p:sp>
        <p:nvSpPr>
          <p:cNvPr id="39" name="Google Shape;10527;p9415">
            <a:extLst>
              <a:ext uri="{FF2B5EF4-FFF2-40B4-BE49-F238E27FC236}">
                <a16:creationId xmlns:a16="http://schemas.microsoft.com/office/drawing/2014/main" id="{3D561D23-D531-621B-BD9F-4260292DE2E3}"/>
              </a:ext>
            </a:extLst>
          </p:cNvPr>
          <p:cNvSpPr txBox="1"/>
          <p:nvPr>
            <p:custDataLst>
              <p:tags r:id="rId12"/>
            </p:custDataLst>
          </p:nvPr>
        </p:nvSpPr>
        <p:spPr>
          <a:xfrm>
            <a:off x="6202295" y="3503853"/>
            <a:ext cx="1216152" cy="1216152"/>
          </a:xfrm>
          <a:prstGeom prst="rect">
            <a:avLst/>
          </a:prstGeom>
          <a:solidFill>
            <a:schemeClr val="tx1">
              <a:lumMod val="65000"/>
              <a:lumOff val="35000"/>
            </a:schemeClr>
          </a:solidFill>
          <a:ln>
            <a:noFill/>
          </a:ln>
        </p:spPr>
        <p:txBody>
          <a:bodyPr spcFirstLastPara="1" wrap="square" lIns="91440" tIns="91440" rIns="91440" bIns="91440" anchor="t" anchorCtr="0">
            <a:noAutofit/>
          </a:bodyPr>
          <a:lstStyle/>
          <a:p>
            <a:pPr>
              <a:buSzPts val="1100"/>
            </a:pPr>
            <a:r>
              <a:rPr lang="en-US" sz="1200" b="1">
                <a:solidFill>
                  <a:srgbClr val="FFFFFF"/>
                </a:solidFill>
              </a:rPr>
              <a:t>Market Penetration Rate</a:t>
            </a:r>
          </a:p>
        </p:txBody>
      </p:sp>
      <p:sp>
        <p:nvSpPr>
          <p:cNvPr id="44" name="Text Placeholder 4">
            <a:extLst>
              <a:ext uri="{FF2B5EF4-FFF2-40B4-BE49-F238E27FC236}">
                <a16:creationId xmlns:a16="http://schemas.microsoft.com/office/drawing/2014/main" id="{4F050D97-7B5D-4545-1F99-DF0AF4585082}"/>
              </a:ext>
            </a:extLst>
          </p:cNvPr>
          <p:cNvSpPr>
            <a:spLocks noGrp="1"/>
          </p:cNvSpPr>
          <p:nvPr>
            <p:ph type="body" sz="quarter" idx="15"/>
            <p:custDataLst>
              <p:tags r:id="rId13"/>
            </p:custDataLst>
          </p:nvPr>
        </p:nvSpPr>
        <p:spPr>
          <a:xfrm>
            <a:off x="457199" y="5695785"/>
            <a:ext cx="11274425" cy="617537"/>
          </a:xfrm>
          <a:solidFill>
            <a:schemeClr val="accent4"/>
          </a:solidFill>
        </p:spPr>
        <p:txBody>
          <a:bodyPr vert="horz" lIns="91440" tIns="91440" rIns="91440" bIns="91440" rtlCol="0" anchor="ctr">
            <a:normAutofit/>
          </a:bodyPr>
          <a:lstStyle/>
          <a:p>
            <a:r>
              <a:rPr lang="en-US" b="1">
                <a:solidFill>
                  <a:schemeClr val="bg1"/>
                </a:solidFill>
              </a:rPr>
              <a:t>Revenue projections are highly sensitive to variations in customer acquisition rate, contract value, retention, and market penetration. Strategic focus on improving these key variables can significantly enhance revenue outcomes and overall business growth potential.</a:t>
            </a:r>
          </a:p>
        </p:txBody>
      </p:sp>
      <p:cxnSp>
        <p:nvCxnSpPr>
          <p:cNvPr id="2" name="Google Shape;559;p88">
            <a:extLst>
              <a:ext uri="{FF2B5EF4-FFF2-40B4-BE49-F238E27FC236}">
                <a16:creationId xmlns:a16="http://schemas.microsoft.com/office/drawing/2014/main" id="{7F3BA1ED-83AE-7B5A-E271-4FB594F83C57}"/>
              </a:ext>
            </a:extLst>
          </p:cNvPr>
          <p:cNvCxnSpPr>
            <a:cxnSpLocks/>
          </p:cNvCxnSpPr>
          <p:nvPr/>
        </p:nvCxnSpPr>
        <p:spPr>
          <a:xfrm>
            <a:off x="6057729" y="1265216"/>
            <a:ext cx="0" cy="4233135"/>
          </a:xfrm>
          <a:prstGeom prst="straightConnector1">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 name="Google Shape;559;p88">
            <a:extLst>
              <a:ext uri="{FF2B5EF4-FFF2-40B4-BE49-F238E27FC236}">
                <a16:creationId xmlns:a16="http://schemas.microsoft.com/office/drawing/2014/main" id="{7C85ABD7-0A83-111B-3346-F5B74B95BA99}"/>
              </a:ext>
            </a:extLst>
          </p:cNvPr>
          <p:cNvCxnSpPr>
            <a:cxnSpLocks/>
          </p:cNvCxnSpPr>
          <p:nvPr/>
        </p:nvCxnSpPr>
        <p:spPr>
          <a:xfrm flipH="1">
            <a:off x="462492" y="3381784"/>
            <a:ext cx="11267016" cy="0"/>
          </a:xfrm>
          <a:prstGeom prst="straightConnector1">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18F012EA-1B8B-1CDB-6572-115321A9F061}"/>
              </a:ext>
            </a:extLst>
          </p:cNvPr>
          <p:cNvSpPr>
            <a:spLocks noGrp="1"/>
          </p:cNvSpPr>
          <p:nvPr>
            <p:ph type="ftr" sz="quarter" idx="16"/>
          </p:nvPr>
        </p:nvSpPr>
        <p:spPr/>
        <p:txBody>
          <a:bodyPr/>
          <a:lstStyle/>
          <a:p>
            <a:r>
              <a:rPr lang="en-US"/>
              <a:t>CONFIDENTIAL | DRAFT</a:t>
            </a:r>
          </a:p>
        </p:txBody>
      </p:sp>
      <p:sp>
        <p:nvSpPr>
          <p:cNvPr id="10" name="Slide Number Placeholder 9">
            <a:extLst>
              <a:ext uri="{FF2B5EF4-FFF2-40B4-BE49-F238E27FC236}">
                <a16:creationId xmlns:a16="http://schemas.microsoft.com/office/drawing/2014/main" id="{BC7C0B1C-A5FC-EB34-FEE0-7A504B08E0B5}"/>
              </a:ext>
            </a:extLst>
          </p:cNvPr>
          <p:cNvSpPr>
            <a:spLocks noGrp="1"/>
          </p:cNvSpPr>
          <p:nvPr>
            <p:ph type="sldNum" sz="quarter" idx="17"/>
          </p:nvPr>
        </p:nvSpPr>
        <p:spPr/>
        <p:txBody>
          <a:bodyPr/>
          <a:lstStyle/>
          <a:p>
            <a:fld id="{0122C274-3D99-4A24-ADE9-DD3F36DBA14D}" type="slidenum">
              <a:rPr lang="en-US" smtClean="0"/>
              <a:t>10</a:t>
            </a:fld>
            <a:endParaRPr lang="en-US"/>
          </a:p>
        </p:txBody>
      </p:sp>
    </p:spTree>
    <p:custDataLst>
      <p:tags r:id="rId1"/>
    </p:custDataLst>
    <p:extLst>
      <p:ext uri="{BB962C8B-B14F-4D97-AF65-F5344CB8AC3E}">
        <p14:creationId xmlns:p14="http://schemas.microsoft.com/office/powerpoint/2010/main" val="3114294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A4BFB-C5E7-9F12-9B13-6508C97AA22E}"/>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D4E91FC6-8B1E-29A3-FA6E-CE47665371F6}"/>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6" imgW="7772400" imgH="10058400" progId="TCLayout.ActiveDocument.1">
                  <p:embed/>
                </p:oleObj>
              </mc:Choice>
              <mc:Fallback>
                <p:oleObj name="think-cell Slide" r:id="rId16" imgW="7772400" imgH="10058400" progId="TCLayout.ActiveDocument.1">
                  <p:embed/>
                  <p:pic>
                    <p:nvPicPr>
                      <p:cNvPr id="5" name="think-cell data - do not delete" hidden="1">
                        <a:extLst>
                          <a:ext uri="{FF2B5EF4-FFF2-40B4-BE49-F238E27FC236}">
                            <a16:creationId xmlns:a16="http://schemas.microsoft.com/office/drawing/2014/main" id="{D4E91FC6-8B1E-29A3-FA6E-CE47665371F6}"/>
                          </a:ext>
                        </a:extLst>
                      </p:cNvPr>
                      <p:cNvPicPr/>
                      <p:nvPr/>
                    </p:nvPicPr>
                    <p:blipFill>
                      <a:blip r:embed="rId17"/>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CD4503BC-3D50-7D1F-A07D-FE4F57CCC39D}"/>
              </a:ext>
            </a:extLst>
          </p:cNvPr>
          <p:cNvSpPr>
            <a:spLocks noGrp="1"/>
          </p:cNvSpPr>
          <p:nvPr>
            <p:ph type="title"/>
            <p:custDataLst>
              <p:tags r:id="rId3"/>
            </p:custDataLst>
          </p:nvPr>
        </p:nvSpPr>
        <p:spPr/>
        <p:txBody>
          <a:bodyPr vert="horz">
            <a:normAutofit/>
          </a:bodyPr>
          <a:lstStyle/>
          <a:p>
            <a:r>
              <a:rPr lang="en-US"/>
              <a:t>Technology &amp; Competitive Moats</a:t>
            </a:r>
          </a:p>
        </p:txBody>
      </p:sp>
      <p:sp>
        <p:nvSpPr>
          <p:cNvPr id="4" name="Text Placeholder 3">
            <a:extLst>
              <a:ext uri="{FF2B5EF4-FFF2-40B4-BE49-F238E27FC236}">
                <a16:creationId xmlns:a16="http://schemas.microsoft.com/office/drawing/2014/main" id="{9C719AAE-AC61-A96F-A3BA-D999E92F2513}"/>
              </a:ext>
            </a:extLst>
          </p:cNvPr>
          <p:cNvSpPr>
            <a:spLocks noGrp="1"/>
          </p:cNvSpPr>
          <p:nvPr>
            <p:ph type="body" sz="quarter" idx="14"/>
            <p:custDataLst>
              <p:tags r:id="rId4"/>
            </p:custDataLst>
          </p:nvPr>
        </p:nvSpPr>
        <p:spPr/>
        <p:txBody>
          <a:bodyPr/>
          <a:lstStyle/>
          <a:p>
            <a:r>
              <a:rPr lang="en-US"/>
              <a:t>Technology</a:t>
            </a:r>
          </a:p>
        </p:txBody>
      </p:sp>
      <p:sp>
        <p:nvSpPr>
          <p:cNvPr id="13" name="Footer Placeholder 12">
            <a:extLst>
              <a:ext uri="{FF2B5EF4-FFF2-40B4-BE49-F238E27FC236}">
                <a16:creationId xmlns:a16="http://schemas.microsoft.com/office/drawing/2014/main" id="{B5B2F792-33A1-C301-4979-519214BF1546}"/>
              </a:ext>
            </a:extLst>
          </p:cNvPr>
          <p:cNvSpPr>
            <a:spLocks noGrp="1"/>
          </p:cNvSpPr>
          <p:nvPr>
            <p:ph type="ftr" sz="quarter" idx="16"/>
          </p:nvPr>
        </p:nvSpPr>
        <p:spPr/>
        <p:txBody>
          <a:bodyPr/>
          <a:lstStyle/>
          <a:p>
            <a:r>
              <a:rPr lang="en-US"/>
              <a:t>CONFIDENTIAL | DRAFT</a:t>
            </a:r>
          </a:p>
        </p:txBody>
      </p:sp>
      <p:sp>
        <p:nvSpPr>
          <p:cNvPr id="15" name="Slide Number Placeholder 14">
            <a:extLst>
              <a:ext uri="{FF2B5EF4-FFF2-40B4-BE49-F238E27FC236}">
                <a16:creationId xmlns:a16="http://schemas.microsoft.com/office/drawing/2014/main" id="{7B0E0EF1-BDBD-2212-FDD6-25E60D2FD9A5}"/>
              </a:ext>
            </a:extLst>
          </p:cNvPr>
          <p:cNvSpPr>
            <a:spLocks noGrp="1"/>
          </p:cNvSpPr>
          <p:nvPr>
            <p:ph type="sldNum" sz="quarter" idx="17"/>
          </p:nvPr>
        </p:nvSpPr>
        <p:spPr/>
        <p:txBody>
          <a:bodyPr/>
          <a:lstStyle/>
          <a:p>
            <a:fld id="{0122C274-3D99-4A24-ADE9-DD3F36DBA14D}" type="slidenum">
              <a:rPr lang="en-US" smtClean="0"/>
              <a:t>11</a:t>
            </a:fld>
            <a:endParaRPr lang="en-US"/>
          </a:p>
        </p:txBody>
      </p:sp>
      <p:sp>
        <p:nvSpPr>
          <p:cNvPr id="7" name="Google Shape;703;p114">
            <a:extLst>
              <a:ext uri="{FF2B5EF4-FFF2-40B4-BE49-F238E27FC236}">
                <a16:creationId xmlns:a16="http://schemas.microsoft.com/office/drawing/2014/main" id="{6F40A807-FAA1-5F38-D712-F6B3A38B04CF}"/>
              </a:ext>
            </a:extLst>
          </p:cNvPr>
          <p:cNvSpPr txBox="1"/>
          <p:nvPr>
            <p:custDataLst>
              <p:tags r:id="rId5"/>
            </p:custDataLst>
          </p:nvPr>
        </p:nvSpPr>
        <p:spPr>
          <a:xfrm>
            <a:off x="457200" y="4346178"/>
            <a:ext cx="3538671" cy="1273608"/>
          </a:xfrm>
          <a:prstGeom prst="rect">
            <a:avLst/>
          </a:prstGeom>
          <a:noFill/>
          <a:ln>
            <a:noFill/>
          </a:ln>
        </p:spPr>
        <p:txBody>
          <a:bodyPr spcFirstLastPara="1" wrap="square" lIns="91440" tIns="45720" rIns="91440" bIns="45720" anchor="t" anchorCtr="0">
            <a:normAutofit/>
          </a:bodyPr>
          <a:lstStyle/>
          <a:p>
            <a:pPr>
              <a:spcAft>
                <a:spcPts val="200"/>
              </a:spcAft>
            </a:pPr>
            <a:r>
              <a:rPr lang="en-US" sz="1200" dirty="0"/>
              <a:t>Built on Next.js, Node.js, and PostgreSQL with multi-LLM orchestration ensuring 99.9% uptime and sub-second response times for seamless healthcare workflows.</a:t>
            </a:r>
          </a:p>
        </p:txBody>
      </p:sp>
      <p:sp>
        <p:nvSpPr>
          <p:cNvPr id="11" name="Google Shape;10527;p9415">
            <a:extLst>
              <a:ext uri="{FF2B5EF4-FFF2-40B4-BE49-F238E27FC236}">
                <a16:creationId xmlns:a16="http://schemas.microsoft.com/office/drawing/2014/main" id="{70F2386B-5B81-FA13-6DBA-7A20F3A5D791}"/>
              </a:ext>
            </a:extLst>
          </p:cNvPr>
          <p:cNvSpPr txBox="1"/>
          <p:nvPr>
            <p:custDataLst>
              <p:tags r:id="rId6"/>
            </p:custDataLst>
          </p:nvPr>
        </p:nvSpPr>
        <p:spPr>
          <a:xfrm>
            <a:off x="477837" y="1217777"/>
            <a:ext cx="3518034" cy="394297"/>
          </a:xfrm>
          <a:prstGeom prst="rect">
            <a:avLst/>
          </a:prstGeom>
          <a:noFill/>
          <a:ln>
            <a:noFill/>
          </a:ln>
        </p:spPr>
        <p:txBody>
          <a:bodyPr spcFirstLastPara="1" wrap="square" lIns="45720" tIns="45720" rIns="45720" bIns="45720" anchor="ctr" anchorCtr="0">
            <a:normAutofit/>
          </a:bodyPr>
          <a:lstStyle/>
          <a:p>
            <a:pPr>
              <a:buSzPts val="1100"/>
            </a:pPr>
            <a:r>
              <a:rPr lang="en-US" sz="1200" b="1"/>
              <a:t>Technical Architecture</a:t>
            </a:r>
          </a:p>
        </p:txBody>
      </p:sp>
      <p:sp>
        <p:nvSpPr>
          <p:cNvPr id="17" name="Google Shape;703;p114">
            <a:extLst>
              <a:ext uri="{FF2B5EF4-FFF2-40B4-BE49-F238E27FC236}">
                <a16:creationId xmlns:a16="http://schemas.microsoft.com/office/drawing/2014/main" id="{EC2F55EE-1E9F-5B64-5106-95C3DAF8009D}"/>
              </a:ext>
            </a:extLst>
          </p:cNvPr>
          <p:cNvSpPr txBox="1"/>
          <p:nvPr>
            <p:custDataLst>
              <p:tags r:id="rId7"/>
            </p:custDataLst>
          </p:nvPr>
        </p:nvSpPr>
        <p:spPr>
          <a:xfrm>
            <a:off x="4350018" y="4346178"/>
            <a:ext cx="3538670" cy="1273608"/>
          </a:xfrm>
          <a:prstGeom prst="rect">
            <a:avLst/>
          </a:prstGeom>
          <a:noFill/>
          <a:ln>
            <a:noFill/>
          </a:ln>
        </p:spPr>
        <p:txBody>
          <a:bodyPr spcFirstLastPara="1" wrap="square" lIns="91440" tIns="45720" rIns="91440" bIns="45720" anchor="t" anchorCtr="0">
            <a:normAutofit/>
          </a:bodyPr>
          <a:lstStyle/>
          <a:p>
            <a:pPr>
              <a:spcAft>
                <a:spcPts val="200"/>
              </a:spcAft>
            </a:pPr>
            <a:r>
              <a:rPr lang="en-US" sz="1200"/>
              <a:t>Contains 441+ validated specialized German medical terms enabling unmatched transcription accuracy and contextual understanding in radiology documentation.</a:t>
            </a:r>
          </a:p>
        </p:txBody>
      </p:sp>
      <p:sp>
        <p:nvSpPr>
          <p:cNvPr id="18" name="Google Shape;10527;p9415">
            <a:extLst>
              <a:ext uri="{FF2B5EF4-FFF2-40B4-BE49-F238E27FC236}">
                <a16:creationId xmlns:a16="http://schemas.microsoft.com/office/drawing/2014/main" id="{897F05D5-79E2-21D8-5A47-07C548B4FFC6}"/>
              </a:ext>
            </a:extLst>
          </p:cNvPr>
          <p:cNvSpPr txBox="1"/>
          <p:nvPr>
            <p:custDataLst>
              <p:tags r:id="rId8"/>
            </p:custDataLst>
          </p:nvPr>
        </p:nvSpPr>
        <p:spPr>
          <a:xfrm>
            <a:off x="4350017" y="1215845"/>
            <a:ext cx="3538671" cy="394297"/>
          </a:xfrm>
          <a:prstGeom prst="rect">
            <a:avLst/>
          </a:prstGeom>
          <a:noFill/>
          <a:ln>
            <a:noFill/>
          </a:ln>
        </p:spPr>
        <p:txBody>
          <a:bodyPr spcFirstLastPara="1" wrap="square" lIns="45720" tIns="45720" rIns="45720" bIns="45720" anchor="ctr" anchorCtr="0">
            <a:normAutofit/>
          </a:bodyPr>
          <a:lstStyle/>
          <a:p>
            <a:pPr>
              <a:buSzPts val="1100"/>
            </a:pPr>
            <a:r>
              <a:rPr lang="en-US" sz="1200" b="1"/>
              <a:t>Proprietary German Medical Dictionary</a:t>
            </a:r>
          </a:p>
        </p:txBody>
      </p:sp>
      <p:sp>
        <p:nvSpPr>
          <p:cNvPr id="19" name="Google Shape;703;p114">
            <a:extLst>
              <a:ext uri="{FF2B5EF4-FFF2-40B4-BE49-F238E27FC236}">
                <a16:creationId xmlns:a16="http://schemas.microsoft.com/office/drawing/2014/main" id="{466BDEF4-1033-CBFB-D825-72C349B4ED05}"/>
              </a:ext>
            </a:extLst>
          </p:cNvPr>
          <p:cNvSpPr txBox="1"/>
          <p:nvPr>
            <p:custDataLst>
              <p:tags r:id="rId9"/>
            </p:custDataLst>
          </p:nvPr>
        </p:nvSpPr>
        <p:spPr>
          <a:xfrm>
            <a:off x="8242837" y="4346178"/>
            <a:ext cx="3538669" cy="1273608"/>
          </a:xfrm>
          <a:prstGeom prst="rect">
            <a:avLst/>
          </a:prstGeom>
          <a:noFill/>
          <a:ln>
            <a:noFill/>
          </a:ln>
        </p:spPr>
        <p:txBody>
          <a:bodyPr spcFirstLastPara="1" wrap="square" lIns="91440" tIns="45720" rIns="91440" bIns="45720" anchor="t" anchorCtr="0">
            <a:normAutofit fontScale="92500" lnSpcReduction="10000"/>
          </a:bodyPr>
          <a:lstStyle/>
          <a:p>
            <a:pPr>
              <a:spcAft>
                <a:spcPts val="200"/>
              </a:spcAft>
            </a:pPr>
            <a:r>
              <a:rPr lang="en-US" sz="1200" dirty="0"/>
              <a:t>Uses a fallback chain of Claude, Gemini, OpenAI, and </a:t>
            </a:r>
            <a:r>
              <a:rPr lang="en-US" sz="1200" dirty="0" err="1"/>
              <a:t>Ollama</a:t>
            </a:r>
            <a:r>
              <a:rPr lang="en-US" sz="1200" dirty="0"/>
              <a:t> for 99%+ transcription accuracy, paired with ICD-10-GM integration featuring 1,657 codes and advanced search.</a:t>
            </a:r>
          </a:p>
          <a:p>
            <a:pPr>
              <a:spcAft>
                <a:spcPts val="200"/>
              </a:spcAft>
            </a:pPr>
            <a:r>
              <a:rPr lang="en-US" sz="1200" b="1" dirty="0"/>
              <a:t>Fine-tuned med-essence model for offline processing using 190k patients’ anonymized radiology test history for the last 4 years</a:t>
            </a:r>
          </a:p>
        </p:txBody>
      </p:sp>
      <p:sp>
        <p:nvSpPr>
          <p:cNvPr id="20" name="Google Shape;10527;p9415">
            <a:extLst>
              <a:ext uri="{FF2B5EF4-FFF2-40B4-BE49-F238E27FC236}">
                <a16:creationId xmlns:a16="http://schemas.microsoft.com/office/drawing/2014/main" id="{24AA6FA7-C37C-205C-7FAF-5F46253D2ADE}"/>
              </a:ext>
            </a:extLst>
          </p:cNvPr>
          <p:cNvSpPr txBox="1"/>
          <p:nvPr>
            <p:custDataLst>
              <p:tags r:id="rId10"/>
            </p:custDataLst>
          </p:nvPr>
        </p:nvSpPr>
        <p:spPr>
          <a:xfrm>
            <a:off x="8242834" y="1215845"/>
            <a:ext cx="3538672" cy="394297"/>
          </a:xfrm>
          <a:prstGeom prst="rect">
            <a:avLst/>
          </a:prstGeom>
          <a:noFill/>
          <a:ln>
            <a:noFill/>
          </a:ln>
        </p:spPr>
        <p:txBody>
          <a:bodyPr spcFirstLastPara="1" wrap="square" lIns="45720" tIns="45720" rIns="45720" bIns="45720" anchor="ctr" anchorCtr="0">
            <a:normAutofit/>
          </a:bodyPr>
          <a:lstStyle/>
          <a:p>
            <a:pPr>
              <a:buSzPts val="1100"/>
            </a:pPr>
            <a:r>
              <a:rPr lang="en-US" sz="1200" b="1"/>
              <a:t>Multi-LLM Fallback &amp; ICD Integration</a:t>
            </a:r>
          </a:p>
        </p:txBody>
      </p:sp>
      <p:cxnSp>
        <p:nvCxnSpPr>
          <p:cNvPr id="21" name="Straight Connector 20">
            <a:extLst>
              <a:ext uri="{FF2B5EF4-FFF2-40B4-BE49-F238E27FC236}">
                <a16:creationId xmlns:a16="http://schemas.microsoft.com/office/drawing/2014/main" id="{290A4B99-8073-61EC-3075-23C3F10C43D4}"/>
              </a:ext>
            </a:extLst>
          </p:cNvPr>
          <p:cNvCxnSpPr>
            <a:cxnSpLocks/>
          </p:cNvCxnSpPr>
          <p:nvPr/>
        </p:nvCxnSpPr>
        <p:spPr>
          <a:xfrm flipH="1">
            <a:off x="457200" y="1612074"/>
            <a:ext cx="3538671"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097AF839-C4A7-B4AA-D76A-19A1053C3F42}"/>
              </a:ext>
            </a:extLst>
          </p:cNvPr>
          <p:cNvCxnSpPr>
            <a:cxnSpLocks/>
          </p:cNvCxnSpPr>
          <p:nvPr/>
        </p:nvCxnSpPr>
        <p:spPr>
          <a:xfrm flipH="1">
            <a:off x="4350017" y="1610142"/>
            <a:ext cx="3538671"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2019121-7407-7150-3609-68AF1ADF22AD}"/>
              </a:ext>
            </a:extLst>
          </p:cNvPr>
          <p:cNvCxnSpPr>
            <a:cxnSpLocks/>
          </p:cNvCxnSpPr>
          <p:nvPr/>
        </p:nvCxnSpPr>
        <p:spPr>
          <a:xfrm flipH="1">
            <a:off x="8172540" y="1612074"/>
            <a:ext cx="3538671"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pic>
        <p:nvPicPr>
          <p:cNvPr id="24" name="Picture Placeholder 12" descr="A building with a archway&#10;&#10;Description automatically generated">
            <a:extLst>
              <a:ext uri="{FF2B5EF4-FFF2-40B4-BE49-F238E27FC236}">
                <a16:creationId xmlns:a16="http://schemas.microsoft.com/office/drawing/2014/main" id="{D52BB491-98CA-8BA2-18AE-8418224F40A5}"/>
              </a:ext>
            </a:extLst>
          </p:cNvPr>
          <p:cNvPicPr>
            <a:picLocks noChangeAspect="1"/>
          </p:cNvPicPr>
          <p:nvPr>
            <p:custDataLst>
              <p:tags r:id="rId11"/>
            </p:custDataLst>
          </p:nvPr>
        </p:nvPicPr>
        <p:blipFill rotWithShape="1">
          <a:blip r:embed="rId18" cstate="screen">
            <a:alphaModFix amt="85000"/>
            <a:extLst>
              <a:ext uri="{28A0092B-C50C-407E-A947-70E740481C1C}">
                <a14:useLocalDpi xmlns:a14="http://schemas.microsoft.com/office/drawing/2010/main"/>
              </a:ext>
            </a:extLst>
          </a:blip>
          <a:srcRect t="9541" b="9541"/>
          <a:stretch/>
        </p:blipFill>
        <p:spPr>
          <a:xfrm>
            <a:off x="569742" y="1733777"/>
            <a:ext cx="3131024" cy="2533562"/>
          </a:xfrm>
          <a:prstGeom prst="rect">
            <a:avLst/>
          </a:prstGeom>
          <a:solidFill>
            <a:schemeClr val="accent1"/>
          </a:solidFill>
        </p:spPr>
      </p:pic>
      <p:pic>
        <p:nvPicPr>
          <p:cNvPr id="25" name="Picture Placeholder 14" descr="A stone building with a wheel in front of it&#10;&#10;Description automatically generated">
            <a:extLst>
              <a:ext uri="{FF2B5EF4-FFF2-40B4-BE49-F238E27FC236}">
                <a16:creationId xmlns:a16="http://schemas.microsoft.com/office/drawing/2014/main" id="{D9FF6269-AC40-0B0B-C3DF-DD33455C9BB0}"/>
              </a:ext>
            </a:extLst>
          </p:cNvPr>
          <p:cNvPicPr>
            <a:picLocks noChangeAspect="1"/>
          </p:cNvPicPr>
          <p:nvPr>
            <p:custDataLst>
              <p:tags r:id="rId12"/>
            </p:custDataLst>
          </p:nvPr>
        </p:nvPicPr>
        <p:blipFill rotWithShape="1">
          <a:blip r:embed="rId19" cstate="screen">
            <a:alphaModFix amt="85000"/>
            <a:extLst>
              <a:ext uri="{28A0092B-C50C-407E-A947-70E740481C1C}">
                <a14:useLocalDpi xmlns:a14="http://schemas.microsoft.com/office/drawing/2010/main"/>
              </a:ext>
            </a:extLst>
          </a:blip>
          <a:srcRect t="9541" b="9541"/>
          <a:stretch/>
        </p:blipFill>
        <p:spPr>
          <a:xfrm>
            <a:off x="4427364" y="1733777"/>
            <a:ext cx="3131024" cy="2533562"/>
          </a:xfrm>
          <a:prstGeom prst="rect">
            <a:avLst/>
          </a:prstGeom>
          <a:solidFill>
            <a:schemeClr val="accent1"/>
          </a:solidFill>
        </p:spPr>
      </p:pic>
      <p:pic>
        <p:nvPicPr>
          <p:cNvPr id="26" name="Picture Placeholder 16" descr="A building with a tower&#10;&#10;Description automatically generated">
            <a:extLst>
              <a:ext uri="{FF2B5EF4-FFF2-40B4-BE49-F238E27FC236}">
                <a16:creationId xmlns:a16="http://schemas.microsoft.com/office/drawing/2014/main" id="{0F9E8970-5D9F-E8F1-172F-F888CD5AEE07}"/>
              </a:ext>
            </a:extLst>
          </p:cNvPr>
          <p:cNvPicPr>
            <a:picLocks noChangeAspect="1"/>
          </p:cNvPicPr>
          <p:nvPr>
            <p:custDataLst>
              <p:tags r:id="rId13"/>
            </p:custDataLst>
          </p:nvPr>
        </p:nvPicPr>
        <p:blipFill rotWithShape="1">
          <a:blip r:embed="rId20" cstate="screen">
            <a:alphaModFix amt="85000"/>
            <a:extLst>
              <a:ext uri="{28A0092B-C50C-407E-A947-70E740481C1C}">
                <a14:useLocalDpi xmlns:a14="http://schemas.microsoft.com/office/drawing/2010/main"/>
              </a:ext>
            </a:extLst>
          </a:blip>
          <a:srcRect t="9541" b="9541"/>
          <a:stretch/>
        </p:blipFill>
        <p:spPr>
          <a:xfrm>
            <a:off x="8345056" y="1709621"/>
            <a:ext cx="3131024" cy="2533562"/>
          </a:xfrm>
          <a:prstGeom prst="rect">
            <a:avLst/>
          </a:prstGeom>
          <a:solidFill>
            <a:schemeClr val="accent1"/>
          </a:solidFill>
        </p:spPr>
      </p:pic>
      <p:sp>
        <p:nvSpPr>
          <p:cNvPr id="12" name="Text Placeholder 4">
            <a:extLst>
              <a:ext uri="{FF2B5EF4-FFF2-40B4-BE49-F238E27FC236}">
                <a16:creationId xmlns:a16="http://schemas.microsoft.com/office/drawing/2014/main" id="{6F763164-7CB0-DC5D-41A4-B28A17E22DB0}"/>
              </a:ext>
            </a:extLst>
          </p:cNvPr>
          <p:cNvSpPr>
            <a:spLocks noGrp="1"/>
          </p:cNvSpPr>
          <p:nvPr>
            <p:ph type="body" sz="quarter" idx="15"/>
            <p:custDataLst>
              <p:tags r:id="rId14"/>
            </p:custDataLst>
          </p:nvPr>
        </p:nvSpPr>
        <p:spPr>
          <a:xfrm>
            <a:off x="454750" y="5664582"/>
            <a:ext cx="11274425" cy="617537"/>
          </a:xfrm>
          <a:solidFill>
            <a:schemeClr val="accent4"/>
          </a:solidFill>
        </p:spPr>
        <p:txBody>
          <a:bodyPr vert="horz" lIns="91440" tIns="91440" rIns="91440" bIns="91440" rtlCol="0" anchor="ctr">
            <a:normAutofit/>
          </a:bodyPr>
          <a:lstStyle/>
          <a:p>
            <a:r>
              <a:rPr lang="en-US" b="1" dirty="0">
                <a:solidFill>
                  <a:schemeClr val="bg1"/>
                </a:solidFill>
              </a:rPr>
              <a:t>MedEssenceAI’s robust technical architecture and proprietary features create a strong competitive moat through specialized German medical language processing, multi-LLM reliability, real-time transcription, and deep ICD-10-GM integration.</a:t>
            </a:r>
          </a:p>
        </p:txBody>
      </p:sp>
    </p:spTree>
    <p:custDataLst>
      <p:tags r:id="rId1"/>
    </p:custDataLst>
    <p:extLst>
      <p:ext uri="{BB962C8B-B14F-4D97-AF65-F5344CB8AC3E}">
        <p14:creationId xmlns:p14="http://schemas.microsoft.com/office/powerpoint/2010/main" val="204855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F4944-F7F0-71C0-A66D-0706574B2A4A}"/>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6054700-666B-523B-3024-D950E5714FA8}"/>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1" imgW="7772400" imgH="10058400" progId="TCLayout.ActiveDocument.1">
                  <p:embed/>
                </p:oleObj>
              </mc:Choice>
              <mc:Fallback>
                <p:oleObj name="think-cell Slide" r:id="rId11" imgW="7772400" imgH="10058400" progId="TCLayout.ActiveDocument.1">
                  <p:embed/>
                  <p:pic>
                    <p:nvPicPr>
                      <p:cNvPr id="5" name="think-cell data - do not delete" hidden="1">
                        <a:extLst>
                          <a:ext uri="{FF2B5EF4-FFF2-40B4-BE49-F238E27FC236}">
                            <a16:creationId xmlns:a16="http://schemas.microsoft.com/office/drawing/2014/main" id="{A6054700-666B-523B-3024-D950E5714FA8}"/>
                          </a:ext>
                        </a:extLst>
                      </p:cNvPr>
                      <p:cNvPicPr/>
                      <p:nvPr/>
                    </p:nvPicPr>
                    <p:blipFill>
                      <a:blip r:embed="rId12"/>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32A80E6F-2674-4F28-D6A4-B07DEC4892C7}"/>
              </a:ext>
            </a:extLst>
          </p:cNvPr>
          <p:cNvSpPr>
            <a:spLocks noGrp="1"/>
          </p:cNvSpPr>
          <p:nvPr>
            <p:ph type="title"/>
            <p:custDataLst>
              <p:tags r:id="rId3"/>
            </p:custDataLst>
          </p:nvPr>
        </p:nvSpPr>
        <p:spPr/>
        <p:txBody>
          <a:bodyPr vert="horz">
            <a:normAutofit/>
          </a:bodyPr>
          <a:lstStyle/>
          <a:p>
            <a:r>
              <a:rPr lang="en-US"/>
              <a:t>Intellectual Property &amp; Data Moat</a:t>
            </a:r>
          </a:p>
        </p:txBody>
      </p:sp>
      <p:sp>
        <p:nvSpPr>
          <p:cNvPr id="4" name="Text Placeholder 3">
            <a:extLst>
              <a:ext uri="{FF2B5EF4-FFF2-40B4-BE49-F238E27FC236}">
                <a16:creationId xmlns:a16="http://schemas.microsoft.com/office/drawing/2014/main" id="{8A2B6435-EBBF-00BB-C73D-286A890EFFDE}"/>
              </a:ext>
            </a:extLst>
          </p:cNvPr>
          <p:cNvSpPr>
            <a:spLocks noGrp="1"/>
          </p:cNvSpPr>
          <p:nvPr>
            <p:ph type="body" sz="quarter" idx="14"/>
            <p:custDataLst>
              <p:tags r:id="rId4"/>
            </p:custDataLst>
          </p:nvPr>
        </p:nvSpPr>
        <p:spPr/>
        <p:txBody>
          <a:bodyPr/>
          <a:lstStyle/>
          <a:p>
            <a:r>
              <a:rPr lang="en-US"/>
              <a:t>Technology</a:t>
            </a:r>
          </a:p>
        </p:txBody>
      </p:sp>
      <p:sp>
        <p:nvSpPr>
          <p:cNvPr id="11" name="Text Placeholder 10">
            <a:extLst>
              <a:ext uri="{FF2B5EF4-FFF2-40B4-BE49-F238E27FC236}">
                <a16:creationId xmlns:a16="http://schemas.microsoft.com/office/drawing/2014/main" id="{ED818F4F-49AF-5411-81C5-275584BFB70B}"/>
              </a:ext>
            </a:extLst>
          </p:cNvPr>
          <p:cNvSpPr>
            <a:spLocks noGrp="1"/>
          </p:cNvSpPr>
          <p:nvPr>
            <p:ph type="body" sz="quarter" idx="15"/>
            <p:custDataLst>
              <p:tags r:id="rId5"/>
            </p:custDataLst>
          </p:nvPr>
        </p:nvSpPr>
        <p:spPr>
          <a:xfrm>
            <a:off x="471833" y="1347247"/>
            <a:ext cx="11274425" cy="617537"/>
          </a:xfrm>
          <a:solidFill>
            <a:schemeClr val="accent4"/>
          </a:solidFill>
        </p:spPr>
        <p:txBody>
          <a:bodyPr lIns="91440" tIns="45720" rIns="91440" bIns="45720" anchor="ctr"/>
          <a:lstStyle/>
          <a:p>
            <a:r>
              <a:rPr lang="en-US" b="1">
                <a:solidFill>
                  <a:schemeClr val="bg1"/>
                </a:solidFill>
              </a:rPr>
              <a:t>MedEssenceAI's robust IP portfolio and strong data network effects create a sustainable competitive moat, enhancing technology reliability and market position. Continuous improvement through aggregated data strengthens transcription accuracy and customer value.</a:t>
            </a:r>
          </a:p>
        </p:txBody>
      </p:sp>
      <p:sp>
        <p:nvSpPr>
          <p:cNvPr id="13" name="Google Shape;703;p114">
            <a:extLst>
              <a:ext uri="{FF2B5EF4-FFF2-40B4-BE49-F238E27FC236}">
                <a16:creationId xmlns:a16="http://schemas.microsoft.com/office/drawing/2014/main" id="{A5DA1F61-296F-070E-8F67-DB23D51D2289}"/>
              </a:ext>
            </a:extLst>
          </p:cNvPr>
          <p:cNvSpPr txBox="1"/>
          <p:nvPr>
            <p:custDataLst>
              <p:tags r:id="rId6"/>
            </p:custDataLst>
          </p:nvPr>
        </p:nvSpPr>
        <p:spPr>
          <a:xfrm>
            <a:off x="2146061" y="2168958"/>
            <a:ext cx="9600197" cy="1850996"/>
          </a:xfrm>
          <a:prstGeom prst="rect">
            <a:avLst/>
          </a:prstGeom>
          <a:noFill/>
          <a:ln>
            <a:noFill/>
          </a:ln>
        </p:spPr>
        <p:txBody>
          <a:bodyPr spcFirstLastPara="1" wrap="square" lIns="45720" tIns="45720" rIns="45720" bIns="45720" anchor="t" anchorCtr="0">
            <a:normAutofit/>
          </a:bodyPr>
          <a:lstStyle/>
          <a:p>
            <a:pPr marL="171450" indent="-171450">
              <a:spcAft>
                <a:spcPts val="200"/>
              </a:spcAft>
              <a:buFont typeface="Arial" panose="020B0604020202020204" pitchFamily="34" charset="0"/>
              <a:buChar char="•"/>
            </a:pPr>
            <a:r>
              <a:rPr lang="en-US" sz="1200" dirty="0"/>
              <a:t>Medical AI transcription algorithms with patent pending status, uniquely tailored for German medical terminology.
Proprietary German medical terminology validation system covering 441+ specialized terms to ensure transcription accuracy.
Multi-LLM orchestration methodology that optimizes model fallback and reliability, maintaining 99.9% uptime.
Real-time medical workflow optimization techniques integrating advanced ICD-10-GM coding and search capabilities.
Strong compliance and security frameworks embedded into IP to address GDPR and healthcare regulations.</a:t>
            </a:r>
          </a:p>
          <a:p>
            <a:pPr marL="171450" indent="-171450">
              <a:spcAft>
                <a:spcPts val="200"/>
              </a:spcAft>
              <a:buFont typeface="Arial" panose="020B0604020202020204" pitchFamily="34" charset="0"/>
              <a:buChar char="•"/>
            </a:pPr>
            <a:r>
              <a:rPr lang="en-US" sz="1200" b="1" dirty="0"/>
              <a:t>Fine-tuned LLM on 190k patient records over 4 years providing proprietary medical AI specialization</a:t>
            </a:r>
          </a:p>
          <a:p>
            <a:pPr marL="171450" indent="-171450">
              <a:spcAft>
                <a:spcPts val="200"/>
              </a:spcAft>
              <a:buFont typeface="Arial" panose="020B0604020202020204" pitchFamily="34" charset="0"/>
              <a:buChar char="•"/>
            </a:pPr>
            <a:endParaRPr lang="en-US" sz="1200" dirty="0"/>
          </a:p>
        </p:txBody>
      </p:sp>
      <p:sp>
        <p:nvSpPr>
          <p:cNvPr id="15" name="Google Shape;10527;p9415">
            <a:extLst>
              <a:ext uri="{FF2B5EF4-FFF2-40B4-BE49-F238E27FC236}">
                <a16:creationId xmlns:a16="http://schemas.microsoft.com/office/drawing/2014/main" id="{4A17D82C-4322-9C1B-4670-8FCDE30B2A3D}"/>
              </a:ext>
            </a:extLst>
          </p:cNvPr>
          <p:cNvSpPr txBox="1"/>
          <p:nvPr>
            <p:custDataLst>
              <p:tags r:id="rId7"/>
            </p:custDataLst>
          </p:nvPr>
        </p:nvSpPr>
        <p:spPr>
          <a:xfrm>
            <a:off x="457201" y="2168958"/>
            <a:ext cx="1533642" cy="1850996"/>
          </a:xfrm>
          <a:prstGeom prst="rect">
            <a:avLst/>
          </a:prstGeom>
          <a:noFill/>
          <a:ln>
            <a:noFill/>
          </a:ln>
        </p:spPr>
        <p:txBody>
          <a:bodyPr spcFirstLastPara="1" wrap="square" lIns="91440" tIns="91440" rIns="91440" bIns="91440" anchor="t" anchorCtr="0">
            <a:normAutofit/>
          </a:bodyPr>
          <a:lstStyle/>
          <a:p>
            <a:pPr>
              <a:buSzPts val="1100"/>
            </a:pPr>
            <a:r>
              <a:rPr lang="en-US" sz="1200" b="1"/>
              <a:t>Intellectual Property Portfolio</a:t>
            </a:r>
          </a:p>
        </p:txBody>
      </p:sp>
      <p:sp>
        <p:nvSpPr>
          <p:cNvPr id="17" name="Google Shape;703;p114">
            <a:extLst>
              <a:ext uri="{FF2B5EF4-FFF2-40B4-BE49-F238E27FC236}">
                <a16:creationId xmlns:a16="http://schemas.microsoft.com/office/drawing/2014/main" id="{9086F969-B903-81B9-92B4-CDCECD1D0276}"/>
              </a:ext>
            </a:extLst>
          </p:cNvPr>
          <p:cNvSpPr txBox="1"/>
          <p:nvPr>
            <p:custDataLst>
              <p:tags r:id="rId8"/>
            </p:custDataLst>
          </p:nvPr>
        </p:nvSpPr>
        <p:spPr>
          <a:xfrm>
            <a:off x="2146061" y="4199076"/>
            <a:ext cx="9600197" cy="1850996"/>
          </a:xfrm>
          <a:prstGeom prst="rect">
            <a:avLst/>
          </a:prstGeom>
          <a:noFill/>
          <a:ln>
            <a:noFill/>
          </a:ln>
        </p:spPr>
        <p:txBody>
          <a:bodyPr spcFirstLastPara="1" wrap="square" lIns="45720" tIns="45720" rIns="45720" bIns="45720" anchor="t" anchorCtr="0">
            <a:normAutofit/>
          </a:bodyPr>
          <a:lstStyle>
            <a:defPPr>
              <a:defRPr lang="en-US"/>
            </a:defPPr>
            <a:lvl1pPr marL="171450" indent="-171450">
              <a:spcAft>
                <a:spcPts val="200"/>
              </a:spcAft>
              <a:buFont typeface="Arial" panose="020B0604020202020204" pitchFamily="34" charset="0"/>
              <a:buChar char="•"/>
              <a:defRPr sz="1200"/>
            </a:lvl1pPr>
          </a:lstStyle>
          <a:p>
            <a:pPr marL="171450" indent="-171450">
              <a:spcAft>
                <a:spcPts val="200"/>
              </a:spcAft>
              <a:buFont typeface="Arial" panose="020B0604020202020204" pitchFamily="34" charset="0"/>
              <a:buChar char="•"/>
            </a:pPr>
            <a:r>
              <a:rPr lang="en-US" sz="1200"/>
              <a:t>Each transcription contributes to improving accuracy across the entire user base by refining AI models continuously.
Practice-specific terminology learning enables customization and higher precision for individual radiology practices.
Aggregated medical insights generation from anonymized data enhances clinical decision support and operational benchmarking.
Compliance and quality benchmarking data creates industry standards that increase switching costs and customer retention.
Shared AI model improvements reduce marginal costs and increase platform scalability and value for all users.</a:t>
            </a:r>
          </a:p>
        </p:txBody>
      </p:sp>
      <p:sp>
        <p:nvSpPr>
          <p:cNvPr id="18" name="Google Shape;10527;p9415">
            <a:extLst>
              <a:ext uri="{FF2B5EF4-FFF2-40B4-BE49-F238E27FC236}">
                <a16:creationId xmlns:a16="http://schemas.microsoft.com/office/drawing/2014/main" id="{502D1401-ECDA-1801-607D-5C15AF061FDE}"/>
              </a:ext>
            </a:extLst>
          </p:cNvPr>
          <p:cNvSpPr txBox="1"/>
          <p:nvPr>
            <p:custDataLst>
              <p:tags r:id="rId9"/>
            </p:custDataLst>
          </p:nvPr>
        </p:nvSpPr>
        <p:spPr>
          <a:xfrm>
            <a:off x="457200" y="4199076"/>
            <a:ext cx="1533643" cy="1850996"/>
          </a:xfrm>
          <a:prstGeom prst="rect">
            <a:avLst/>
          </a:prstGeom>
          <a:noFill/>
          <a:ln>
            <a:noFill/>
          </a:ln>
        </p:spPr>
        <p:txBody>
          <a:bodyPr spcFirstLastPara="1" wrap="square" lIns="91440" tIns="91440" rIns="91440" bIns="91440" anchor="t" anchorCtr="0">
            <a:normAutofit/>
          </a:bodyPr>
          <a:lstStyle/>
          <a:p>
            <a:pPr>
              <a:buSzPts val="1100"/>
            </a:pPr>
            <a:r>
              <a:rPr lang="en-US" sz="1200" b="1"/>
              <a:t>Data Network Effects</a:t>
            </a:r>
          </a:p>
        </p:txBody>
      </p:sp>
      <p:cxnSp>
        <p:nvCxnSpPr>
          <p:cNvPr id="19" name="Straight Connector 18">
            <a:extLst>
              <a:ext uri="{FF2B5EF4-FFF2-40B4-BE49-F238E27FC236}">
                <a16:creationId xmlns:a16="http://schemas.microsoft.com/office/drawing/2014/main" id="{1837BC9D-5E7A-0A4B-8E78-11745B77C108}"/>
              </a:ext>
            </a:extLst>
          </p:cNvPr>
          <p:cNvCxnSpPr>
            <a:cxnSpLocks/>
          </p:cNvCxnSpPr>
          <p:nvPr/>
        </p:nvCxnSpPr>
        <p:spPr>
          <a:xfrm>
            <a:off x="421927" y="4109515"/>
            <a:ext cx="11309698"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D8771619-6D73-0B8B-E8E3-E0D80079C100}"/>
              </a:ext>
            </a:extLst>
          </p:cNvPr>
          <p:cNvSpPr>
            <a:spLocks noGrp="1"/>
          </p:cNvSpPr>
          <p:nvPr>
            <p:ph type="ftr" sz="quarter" idx="16"/>
          </p:nvPr>
        </p:nvSpPr>
        <p:spPr/>
        <p:txBody>
          <a:bodyPr/>
          <a:lstStyle/>
          <a:p>
            <a:r>
              <a:rPr lang="en-US"/>
              <a:t>CONFIDENTIAL | DRAFT</a:t>
            </a:r>
          </a:p>
        </p:txBody>
      </p:sp>
      <p:sp>
        <p:nvSpPr>
          <p:cNvPr id="7" name="Slide Number Placeholder 6">
            <a:extLst>
              <a:ext uri="{FF2B5EF4-FFF2-40B4-BE49-F238E27FC236}">
                <a16:creationId xmlns:a16="http://schemas.microsoft.com/office/drawing/2014/main" id="{2186D4E5-74FE-8ED1-B37A-F5B94531FE9A}"/>
              </a:ext>
            </a:extLst>
          </p:cNvPr>
          <p:cNvSpPr>
            <a:spLocks noGrp="1"/>
          </p:cNvSpPr>
          <p:nvPr>
            <p:ph type="sldNum" sz="quarter" idx="17"/>
          </p:nvPr>
        </p:nvSpPr>
        <p:spPr/>
        <p:txBody>
          <a:bodyPr/>
          <a:lstStyle/>
          <a:p>
            <a:fld id="{0122C274-3D99-4A24-ADE9-DD3F36DBA14D}" type="slidenum">
              <a:rPr lang="en-US" smtClean="0"/>
              <a:t>12</a:t>
            </a:fld>
            <a:endParaRPr lang="en-US"/>
          </a:p>
        </p:txBody>
      </p:sp>
    </p:spTree>
    <p:custDataLst>
      <p:tags r:id="rId1"/>
    </p:custDataLst>
    <p:extLst>
      <p:ext uri="{BB962C8B-B14F-4D97-AF65-F5344CB8AC3E}">
        <p14:creationId xmlns:p14="http://schemas.microsoft.com/office/powerpoint/2010/main" val="1878697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210C9-B50E-582D-8934-EC7BED90F03D}"/>
            </a:ext>
          </a:extLst>
        </p:cNvPr>
        <p:cNvGrpSpPr/>
        <p:nvPr/>
      </p:nvGrpSpPr>
      <p:grpSpPr>
        <a:xfrm>
          <a:off x="0" y="0"/>
          <a:ext cx="0" cy="0"/>
          <a:chOff x="0" y="0"/>
          <a:chExt cx="0" cy="0"/>
        </a:xfrm>
      </p:grpSpPr>
      <p:sp>
        <p:nvSpPr>
          <p:cNvPr id="6" name="Google Shape;703;p114">
            <a:extLst>
              <a:ext uri="{FF2B5EF4-FFF2-40B4-BE49-F238E27FC236}">
                <a16:creationId xmlns:a16="http://schemas.microsoft.com/office/drawing/2014/main" id="{530ADAB0-8B96-41D9-313E-809FE710FF47}"/>
              </a:ext>
            </a:extLst>
          </p:cNvPr>
          <p:cNvSpPr txBox="1"/>
          <p:nvPr>
            <p:custDataLst>
              <p:tags r:id="rId2"/>
            </p:custDataLst>
          </p:nvPr>
        </p:nvSpPr>
        <p:spPr>
          <a:xfrm>
            <a:off x="465198" y="2407900"/>
            <a:ext cx="3657600" cy="2531556"/>
          </a:xfrm>
          <a:prstGeom prst="rect">
            <a:avLst/>
          </a:prstGeom>
          <a:noFill/>
          <a:ln>
            <a:noFill/>
          </a:ln>
        </p:spPr>
        <p:txBody>
          <a:bodyPr spcFirstLastPara="1" wrap="square" lIns="45720" tIns="45720" rIns="45720" bIns="45720" anchor="t" anchorCtr="0">
            <a:normAutofit lnSpcReduction="10000"/>
          </a:bodyPr>
          <a:lstStyle/>
          <a:p>
            <a:pPr marL="171450" indent="-171450">
              <a:spcAft>
                <a:spcPts val="200"/>
              </a:spcAft>
              <a:buFont typeface="Arial" panose="020B0604020202020204" pitchFamily="34" charset="0"/>
              <a:buChar char="•"/>
            </a:pPr>
            <a:r>
              <a:rPr lang="en-US" sz="1200" dirty="0"/>
              <a:t>Primary target is mid-market radiology practices with 5-25 radiologists generating €2M-€15M in annual revenue, focusing on time-saving and accuracy pain points.
Secondary target includes hospital radiology departments with 15-50+ radiologists and €10M+ annual revenue, seeking workflow efficiency and standardization.
Key decision makers are practice administrators, lead radiologists, department heads, IT directors, and CFOs.
High digital readiness with 68% adoption of practice management software facilitates technology integration.</a:t>
            </a:r>
          </a:p>
        </p:txBody>
      </p:sp>
      <p:sp>
        <p:nvSpPr>
          <p:cNvPr id="25" name="Google Shape;703;p114">
            <a:extLst>
              <a:ext uri="{FF2B5EF4-FFF2-40B4-BE49-F238E27FC236}">
                <a16:creationId xmlns:a16="http://schemas.microsoft.com/office/drawing/2014/main" id="{76505CB1-8123-BC3F-92C9-7B0390DD82D9}"/>
              </a:ext>
            </a:extLst>
          </p:cNvPr>
          <p:cNvSpPr txBox="1"/>
          <p:nvPr>
            <p:custDataLst>
              <p:tags r:id="rId3"/>
            </p:custDataLst>
          </p:nvPr>
        </p:nvSpPr>
        <p:spPr>
          <a:xfrm>
            <a:off x="8077194" y="2407900"/>
            <a:ext cx="3657600" cy="2531556"/>
          </a:xfrm>
          <a:prstGeom prst="rect">
            <a:avLst/>
          </a:prstGeom>
          <a:noFill/>
          <a:ln>
            <a:noFill/>
          </a:ln>
        </p:spPr>
        <p:txBody>
          <a:bodyPr spcFirstLastPara="1" wrap="square" lIns="45720" tIns="45720" rIns="45720" bIns="45720" anchor="t" anchorCtr="0">
            <a:normAutofit/>
          </a:bodyPr>
          <a:lstStyle/>
          <a:p>
            <a:pPr marL="171450" indent="-171450">
              <a:spcAft>
                <a:spcPts val="200"/>
              </a:spcAft>
              <a:buFont typeface="Arial" panose="020B0604020202020204" pitchFamily="34" charset="0"/>
              <a:buChar char="•"/>
            </a:pPr>
            <a:r>
              <a:rPr lang="en-US" sz="1200" dirty="0"/>
              <a:t>Year 1-2 customer acquisition channels include digital marketing (35%, €185 CAC), direct sales (45%, €425 CAC), and referrals (20%, €95 CAC).
Average payback periods are 8.3 months for SMB customers and 11.7 months for enterprise customers, with a blended payback of 9.2 months.
Customer acquisition strategies optimize CAC efficiency while balancing volume and quality of leads.
Strong focus on shortening sales cycles and increasing conversion rates to improve growth velocity.</a:t>
            </a:r>
          </a:p>
        </p:txBody>
      </p:sp>
      <p:sp>
        <p:nvSpPr>
          <p:cNvPr id="32" name="Google Shape;703;p114">
            <a:extLst>
              <a:ext uri="{FF2B5EF4-FFF2-40B4-BE49-F238E27FC236}">
                <a16:creationId xmlns:a16="http://schemas.microsoft.com/office/drawing/2014/main" id="{27214BA4-768C-725D-A9F9-A8E1015741DC}"/>
              </a:ext>
            </a:extLst>
          </p:cNvPr>
          <p:cNvSpPr txBox="1"/>
          <p:nvPr>
            <p:custDataLst>
              <p:tags r:id="rId4"/>
            </p:custDataLst>
          </p:nvPr>
        </p:nvSpPr>
        <p:spPr>
          <a:xfrm>
            <a:off x="4271196" y="2407900"/>
            <a:ext cx="3657600" cy="2531556"/>
          </a:xfrm>
          <a:prstGeom prst="rect">
            <a:avLst/>
          </a:prstGeom>
          <a:noFill/>
          <a:ln>
            <a:noFill/>
          </a:ln>
        </p:spPr>
        <p:txBody>
          <a:bodyPr spcFirstLastPara="1" wrap="square" lIns="45720" tIns="45720" rIns="45720" bIns="45720" anchor="t" anchorCtr="0">
            <a:normAutofit fontScale="92500"/>
          </a:bodyPr>
          <a:lstStyle/>
          <a:p>
            <a:pPr marL="171450" indent="-171450">
              <a:spcAft>
                <a:spcPts val="200"/>
              </a:spcAft>
              <a:buFont typeface="Arial" panose="020B0604020202020204" pitchFamily="34" charset="0"/>
              <a:buChar char="•"/>
            </a:pPr>
            <a:r>
              <a:rPr lang="en-US" sz="1200"/>
              <a:t>Direct sales drive 70% of revenue via inside sales for SMB practices and field sales for enterprise accounts with sales cycles of 3.2 and 6.8 months respectively.
Channel partners contribute 20% of revenue through integrations with practice management software, healthcare technology consultants, and medical equipment vendors.
Product-led growth accounts for 10% via free trials, referral programs, and conference demonstrations to build organic demand and user engagement.
Multi-channel approach leverages complementary strengths to maximize market reach and accelerate adoption.</a:t>
            </a:r>
          </a:p>
        </p:txBody>
      </p:sp>
      <p:graphicFrame>
        <p:nvGraphicFramePr>
          <p:cNvPr id="5" name="think-cell data - do not delete" hidden="1">
            <a:extLst>
              <a:ext uri="{FF2B5EF4-FFF2-40B4-BE49-F238E27FC236}">
                <a16:creationId xmlns:a16="http://schemas.microsoft.com/office/drawing/2014/main" id="{E9794D18-80F3-8963-C952-A588BDD024B4}"/>
              </a:ext>
            </a:extLst>
          </p:cNvPr>
          <p:cNvGraphicFramePr>
            <a:graphicFrameLocks noChangeAspect="1"/>
          </p:cNvGraphicFramePr>
          <p:nvPr>
            <p:custDataLst>
              <p:tags r:id="rId5"/>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6" imgW="7772400" imgH="10058400" progId="TCLayout.ActiveDocument.1">
                  <p:embed/>
                </p:oleObj>
              </mc:Choice>
              <mc:Fallback>
                <p:oleObj name="think-cell Slide" r:id="rId16" imgW="7772400" imgH="10058400" progId="TCLayout.ActiveDocument.1">
                  <p:embed/>
                  <p:pic>
                    <p:nvPicPr>
                      <p:cNvPr id="5" name="think-cell data - do not delete" hidden="1">
                        <a:extLst>
                          <a:ext uri="{FF2B5EF4-FFF2-40B4-BE49-F238E27FC236}">
                            <a16:creationId xmlns:a16="http://schemas.microsoft.com/office/drawing/2014/main" id="{E9794D18-80F3-8963-C952-A588BDD024B4}"/>
                          </a:ext>
                        </a:extLst>
                      </p:cNvPr>
                      <p:cNvPicPr/>
                      <p:nvPr/>
                    </p:nvPicPr>
                    <p:blipFill>
                      <a:blip r:embed="rId17"/>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1814EBF2-86BB-D81A-2A35-74D211E5F7DA}"/>
              </a:ext>
            </a:extLst>
          </p:cNvPr>
          <p:cNvSpPr>
            <a:spLocks noGrp="1"/>
          </p:cNvSpPr>
          <p:nvPr>
            <p:ph type="title"/>
            <p:custDataLst>
              <p:tags r:id="rId6"/>
            </p:custDataLst>
          </p:nvPr>
        </p:nvSpPr>
        <p:spPr>
          <a:xfrm>
            <a:off x="457200" y="548640"/>
            <a:ext cx="11274552" cy="493776"/>
          </a:xfrm>
        </p:spPr>
        <p:txBody>
          <a:bodyPr vert="horz">
            <a:normAutofit/>
          </a:bodyPr>
          <a:lstStyle/>
          <a:p>
            <a:r>
              <a:rPr lang="en-US"/>
              <a:t>Go-to-Market Strategy</a:t>
            </a:r>
          </a:p>
        </p:txBody>
      </p:sp>
      <p:sp>
        <p:nvSpPr>
          <p:cNvPr id="4" name="Text Placeholder 3">
            <a:extLst>
              <a:ext uri="{FF2B5EF4-FFF2-40B4-BE49-F238E27FC236}">
                <a16:creationId xmlns:a16="http://schemas.microsoft.com/office/drawing/2014/main" id="{2B7FA988-0718-5109-C386-2CBB5C2D4371}"/>
              </a:ext>
            </a:extLst>
          </p:cNvPr>
          <p:cNvSpPr>
            <a:spLocks noGrp="1"/>
          </p:cNvSpPr>
          <p:nvPr>
            <p:ph type="body" sz="quarter" idx="14"/>
            <p:custDataLst>
              <p:tags r:id="rId7"/>
            </p:custDataLst>
          </p:nvPr>
        </p:nvSpPr>
        <p:spPr>
          <a:xfrm>
            <a:off x="457200" y="282321"/>
            <a:ext cx="11274425" cy="266319"/>
          </a:xfrm>
        </p:spPr>
        <p:txBody>
          <a:bodyPr/>
          <a:lstStyle/>
          <a:p>
            <a:r>
              <a:rPr lang="en-US"/>
              <a:t>Go-to-Market</a:t>
            </a:r>
          </a:p>
        </p:txBody>
      </p:sp>
      <p:sp>
        <p:nvSpPr>
          <p:cNvPr id="44" name="Text Placeholder 4">
            <a:extLst>
              <a:ext uri="{FF2B5EF4-FFF2-40B4-BE49-F238E27FC236}">
                <a16:creationId xmlns:a16="http://schemas.microsoft.com/office/drawing/2014/main" id="{FC0EF447-9A4C-5F8E-CC97-D987C34C731A}"/>
              </a:ext>
            </a:extLst>
          </p:cNvPr>
          <p:cNvSpPr>
            <a:spLocks noGrp="1"/>
          </p:cNvSpPr>
          <p:nvPr>
            <p:ph type="body" sz="quarter" idx="15"/>
            <p:custDataLst>
              <p:tags r:id="rId8"/>
            </p:custDataLst>
          </p:nvPr>
        </p:nvSpPr>
        <p:spPr>
          <a:xfrm>
            <a:off x="457200" y="1042988"/>
            <a:ext cx="11274425" cy="617537"/>
          </a:xfrm>
        </p:spPr>
        <p:txBody>
          <a:bodyPr>
            <a:normAutofit lnSpcReduction="10000"/>
          </a:bodyPr>
          <a:lstStyle/>
          <a:p>
            <a:r>
              <a:rPr lang="en-US"/>
              <a:t>MedEssenceAI’s go-to-market strategy targets mid-market radiology practices and hospital radiology departments with a focused multi-channel sales approach. The strategy combines direct sales, channel partnerships, and product-led growth to optimize customer acquisition and accelerate market penetration. Efficient CAC management and payback periods support scalable growth and strong unit economics.</a:t>
            </a:r>
          </a:p>
        </p:txBody>
      </p:sp>
      <p:cxnSp>
        <p:nvCxnSpPr>
          <p:cNvPr id="20" name="Google Shape;559;p88">
            <a:extLst>
              <a:ext uri="{FF2B5EF4-FFF2-40B4-BE49-F238E27FC236}">
                <a16:creationId xmlns:a16="http://schemas.microsoft.com/office/drawing/2014/main" id="{A0F53569-AF0E-2993-A788-1D18EFFF1C48}"/>
              </a:ext>
            </a:extLst>
          </p:cNvPr>
          <p:cNvCxnSpPr>
            <a:cxnSpLocks/>
          </p:cNvCxnSpPr>
          <p:nvPr/>
        </p:nvCxnSpPr>
        <p:spPr>
          <a:xfrm flipV="1">
            <a:off x="454031" y="4948552"/>
            <a:ext cx="11277594" cy="11218"/>
          </a:xfrm>
          <a:prstGeom prst="straightConnector1">
            <a:avLst/>
          </a:prstGeom>
          <a:ln w="63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4" name="Google Shape;10527;p9415">
            <a:extLst>
              <a:ext uri="{FF2B5EF4-FFF2-40B4-BE49-F238E27FC236}">
                <a16:creationId xmlns:a16="http://schemas.microsoft.com/office/drawing/2014/main" id="{93E1A185-BDD2-3F63-BEBC-2CBA5249463B}"/>
              </a:ext>
            </a:extLst>
          </p:cNvPr>
          <p:cNvSpPr txBox="1"/>
          <p:nvPr>
            <p:custDataLst>
              <p:tags r:id="rId9"/>
            </p:custDataLst>
          </p:nvPr>
        </p:nvSpPr>
        <p:spPr>
          <a:xfrm>
            <a:off x="457208" y="1694410"/>
            <a:ext cx="3657600" cy="453580"/>
          </a:xfrm>
          <a:prstGeom prst="rect">
            <a:avLst/>
          </a:prstGeom>
          <a:solidFill>
            <a:schemeClr val="accent1"/>
          </a:solidFill>
          <a:ln>
            <a:noFill/>
          </a:ln>
        </p:spPr>
        <p:txBody>
          <a:bodyPr spcFirstLastPara="1" wrap="square" lIns="45720" tIns="45720" rIns="45720" bIns="45720" anchor="ctr" anchorCtr="0">
            <a:noAutofit/>
          </a:bodyPr>
          <a:lstStyle/>
          <a:p>
            <a:pPr>
              <a:buSzPts val="1100"/>
            </a:pPr>
            <a:r>
              <a:rPr lang="en-US" sz="1200" b="1">
                <a:solidFill>
                  <a:srgbClr val="FFFFFF"/>
                </a:solidFill>
              </a:rPr>
              <a:t>Customer Segmentation</a:t>
            </a:r>
          </a:p>
        </p:txBody>
      </p:sp>
      <p:sp>
        <p:nvSpPr>
          <p:cNvPr id="16" name="Google Shape;703;p114">
            <a:extLst>
              <a:ext uri="{FF2B5EF4-FFF2-40B4-BE49-F238E27FC236}">
                <a16:creationId xmlns:a16="http://schemas.microsoft.com/office/drawing/2014/main" id="{A7594310-105F-6259-22C6-55B3AC571BCB}"/>
              </a:ext>
            </a:extLst>
          </p:cNvPr>
          <p:cNvSpPr txBox="1"/>
          <p:nvPr>
            <p:custDataLst>
              <p:tags r:id="rId10"/>
            </p:custDataLst>
          </p:nvPr>
        </p:nvSpPr>
        <p:spPr>
          <a:xfrm>
            <a:off x="457207" y="5244238"/>
            <a:ext cx="3657600" cy="1194659"/>
          </a:xfrm>
          <a:prstGeom prst="rect">
            <a:avLst/>
          </a:prstGeom>
          <a:noFill/>
          <a:ln>
            <a:noFill/>
          </a:ln>
        </p:spPr>
        <p:txBody>
          <a:bodyPr spcFirstLastPara="1" wrap="square" lIns="45720" tIns="45720" rIns="45720" bIns="45720" anchor="t" anchorCtr="0">
            <a:normAutofit/>
          </a:bodyPr>
          <a:lstStyle/>
          <a:p>
            <a:pPr marL="171450" indent="-171450">
              <a:spcAft>
                <a:spcPts val="200"/>
              </a:spcAft>
              <a:buFont typeface="Arial" panose="020B0604020202020204" pitchFamily="34" charset="0"/>
              <a:buChar char="•"/>
            </a:pPr>
            <a:r>
              <a:rPr lang="en-US" sz="1200" dirty="0"/>
              <a:t>Detailed customer profiles
Segmentation matrix
Pain point and decision maker analysis</a:t>
            </a:r>
          </a:p>
        </p:txBody>
      </p:sp>
      <p:sp>
        <p:nvSpPr>
          <p:cNvPr id="29" name="Google Shape;10527;p9415">
            <a:extLst>
              <a:ext uri="{FF2B5EF4-FFF2-40B4-BE49-F238E27FC236}">
                <a16:creationId xmlns:a16="http://schemas.microsoft.com/office/drawing/2014/main" id="{8925FB5A-4A19-790B-65C9-3429A14E32D8}"/>
              </a:ext>
            </a:extLst>
          </p:cNvPr>
          <p:cNvSpPr txBox="1"/>
          <p:nvPr>
            <p:custDataLst>
              <p:tags r:id="rId11"/>
            </p:custDataLst>
          </p:nvPr>
        </p:nvSpPr>
        <p:spPr>
          <a:xfrm>
            <a:off x="8077194" y="1694410"/>
            <a:ext cx="3657600" cy="453580"/>
          </a:xfrm>
          <a:prstGeom prst="rect">
            <a:avLst/>
          </a:prstGeom>
          <a:solidFill>
            <a:schemeClr val="accent1"/>
          </a:solidFill>
          <a:ln>
            <a:noFill/>
          </a:ln>
        </p:spPr>
        <p:txBody>
          <a:bodyPr spcFirstLastPara="1" wrap="square" lIns="45720" tIns="45720" rIns="45720" bIns="45720" anchor="ctr" anchorCtr="0">
            <a:noAutofit/>
          </a:bodyPr>
          <a:lstStyle/>
          <a:p>
            <a:pPr>
              <a:buSzPts val="1100"/>
            </a:pPr>
            <a:r>
              <a:rPr lang="en-US" sz="1200" b="1">
                <a:solidFill>
                  <a:srgbClr val="FFFFFF"/>
                </a:solidFill>
              </a:rPr>
              <a:t>Customer Acquisition Metrics</a:t>
            </a:r>
          </a:p>
        </p:txBody>
      </p:sp>
      <p:sp>
        <p:nvSpPr>
          <p:cNvPr id="17" name="Google Shape;703;p114">
            <a:extLst>
              <a:ext uri="{FF2B5EF4-FFF2-40B4-BE49-F238E27FC236}">
                <a16:creationId xmlns:a16="http://schemas.microsoft.com/office/drawing/2014/main" id="{24FD4CB1-C456-9DC0-D1E9-2A2102DE3163}"/>
              </a:ext>
            </a:extLst>
          </p:cNvPr>
          <p:cNvSpPr txBox="1"/>
          <p:nvPr>
            <p:custDataLst>
              <p:tags r:id="rId12"/>
            </p:custDataLst>
          </p:nvPr>
        </p:nvSpPr>
        <p:spPr>
          <a:xfrm>
            <a:off x="8077194" y="5244238"/>
            <a:ext cx="3657600" cy="1194659"/>
          </a:xfrm>
          <a:prstGeom prst="rect">
            <a:avLst/>
          </a:prstGeom>
          <a:noFill/>
          <a:ln>
            <a:noFill/>
          </a:ln>
        </p:spPr>
        <p:txBody>
          <a:bodyPr spcFirstLastPara="1" wrap="square" lIns="45720" tIns="45720" rIns="45720" bIns="45720" anchor="t" anchorCtr="0">
            <a:normAutofit/>
          </a:bodyPr>
          <a:lstStyle/>
          <a:p>
            <a:pPr marL="171450" indent="-171450">
              <a:spcAft>
                <a:spcPts val="200"/>
              </a:spcAft>
              <a:buFont typeface="Arial" panose="020B0604020202020204" pitchFamily="34" charset="0"/>
              <a:buChar char="•"/>
            </a:pPr>
            <a:r>
              <a:rPr lang="en-US" sz="1200" dirty="0"/>
              <a:t>CAC analysis report
Payback period metrics
Acquisition channel performance dashboard</a:t>
            </a:r>
          </a:p>
        </p:txBody>
      </p:sp>
      <p:sp>
        <p:nvSpPr>
          <p:cNvPr id="34" name="Google Shape;10527;p9415">
            <a:extLst>
              <a:ext uri="{FF2B5EF4-FFF2-40B4-BE49-F238E27FC236}">
                <a16:creationId xmlns:a16="http://schemas.microsoft.com/office/drawing/2014/main" id="{42459CCC-0D2A-1581-1CC9-1D2630F3ABC8}"/>
              </a:ext>
            </a:extLst>
          </p:cNvPr>
          <p:cNvSpPr txBox="1"/>
          <p:nvPr>
            <p:custDataLst>
              <p:tags r:id="rId13"/>
            </p:custDataLst>
          </p:nvPr>
        </p:nvSpPr>
        <p:spPr>
          <a:xfrm>
            <a:off x="4267201" y="1694410"/>
            <a:ext cx="3657600" cy="453580"/>
          </a:xfrm>
          <a:prstGeom prst="rect">
            <a:avLst/>
          </a:prstGeom>
          <a:solidFill>
            <a:schemeClr val="accent1"/>
          </a:solidFill>
          <a:ln>
            <a:noFill/>
          </a:ln>
        </p:spPr>
        <p:txBody>
          <a:bodyPr spcFirstLastPara="1" wrap="square" lIns="45720" tIns="45720" rIns="45720" bIns="45720" anchor="ctr" anchorCtr="0">
            <a:noAutofit/>
          </a:bodyPr>
          <a:lstStyle/>
          <a:p>
            <a:pPr>
              <a:buSzPts val="1100"/>
            </a:pPr>
            <a:r>
              <a:rPr lang="en-US" sz="1200" b="1">
                <a:solidFill>
                  <a:srgbClr val="FFFFFF"/>
                </a:solidFill>
              </a:rPr>
              <a:t>Sales Strategy &amp; Channels</a:t>
            </a:r>
          </a:p>
        </p:txBody>
      </p:sp>
      <p:sp>
        <p:nvSpPr>
          <p:cNvPr id="18" name="Google Shape;703;p114">
            <a:extLst>
              <a:ext uri="{FF2B5EF4-FFF2-40B4-BE49-F238E27FC236}">
                <a16:creationId xmlns:a16="http://schemas.microsoft.com/office/drawing/2014/main" id="{1C268569-66EB-61CF-7423-A0C0BDE523C3}"/>
              </a:ext>
            </a:extLst>
          </p:cNvPr>
          <p:cNvSpPr txBox="1"/>
          <p:nvPr>
            <p:custDataLst>
              <p:tags r:id="rId14"/>
            </p:custDataLst>
          </p:nvPr>
        </p:nvSpPr>
        <p:spPr>
          <a:xfrm>
            <a:off x="4267201" y="5244238"/>
            <a:ext cx="3657600" cy="1194659"/>
          </a:xfrm>
          <a:prstGeom prst="rect">
            <a:avLst/>
          </a:prstGeom>
          <a:noFill/>
          <a:ln>
            <a:noFill/>
          </a:ln>
        </p:spPr>
        <p:txBody>
          <a:bodyPr spcFirstLastPara="1" wrap="square" lIns="45720" tIns="45720" rIns="45720" bIns="45720" anchor="t" anchorCtr="0">
            <a:normAutofit/>
          </a:bodyPr>
          <a:lstStyle/>
          <a:p>
            <a:pPr marL="171450" indent="-171450">
              <a:spcAft>
                <a:spcPts val="200"/>
              </a:spcAft>
              <a:buFont typeface="Arial" panose="020B0604020202020204" pitchFamily="34" charset="0"/>
              <a:buChar char="•"/>
            </a:pPr>
            <a:r>
              <a:rPr lang="en-US" sz="1200"/>
              <a:t>Sales channel plan
Partner ecosystem map
Product-led growth roadmap</a:t>
            </a:r>
          </a:p>
        </p:txBody>
      </p:sp>
      <p:sp>
        <p:nvSpPr>
          <p:cNvPr id="35" name="Google Shape;703;p114">
            <a:extLst>
              <a:ext uri="{FF2B5EF4-FFF2-40B4-BE49-F238E27FC236}">
                <a16:creationId xmlns:a16="http://schemas.microsoft.com/office/drawing/2014/main" id="{AEFFC89E-540A-E8FF-B91A-DA1931A86DD6}"/>
              </a:ext>
            </a:extLst>
          </p:cNvPr>
          <p:cNvSpPr txBox="1"/>
          <p:nvPr/>
        </p:nvSpPr>
        <p:spPr>
          <a:xfrm>
            <a:off x="468366" y="2160676"/>
            <a:ext cx="3657600" cy="353924"/>
          </a:xfrm>
          <a:prstGeom prst="rect">
            <a:avLst/>
          </a:prstGeom>
          <a:noFill/>
          <a:ln>
            <a:noFill/>
          </a:ln>
        </p:spPr>
        <p:txBody>
          <a:bodyPr spcFirstLastPara="1" wrap="square" lIns="45720" tIns="9144" rIns="45720" bIns="9144" anchor="ctr" anchorCtr="0">
            <a:noAutofit/>
          </a:bodyPr>
          <a:lstStyle/>
          <a:p>
            <a:pPr>
              <a:spcAft>
                <a:spcPts val="200"/>
              </a:spcAft>
            </a:pPr>
            <a:r>
              <a:rPr lang="en-US" sz="1200" b="1" dirty="0"/>
              <a:t>Activities</a:t>
            </a:r>
          </a:p>
        </p:txBody>
      </p:sp>
      <p:sp>
        <p:nvSpPr>
          <p:cNvPr id="36" name="Google Shape;703;p114">
            <a:extLst>
              <a:ext uri="{FF2B5EF4-FFF2-40B4-BE49-F238E27FC236}">
                <a16:creationId xmlns:a16="http://schemas.microsoft.com/office/drawing/2014/main" id="{5E9FA437-F29E-5CF5-1408-EF845158B772}"/>
              </a:ext>
            </a:extLst>
          </p:cNvPr>
          <p:cNvSpPr txBox="1"/>
          <p:nvPr/>
        </p:nvSpPr>
        <p:spPr>
          <a:xfrm>
            <a:off x="4272780" y="2160676"/>
            <a:ext cx="3657600" cy="353924"/>
          </a:xfrm>
          <a:prstGeom prst="rect">
            <a:avLst/>
          </a:prstGeom>
          <a:noFill/>
          <a:ln>
            <a:noFill/>
          </a:ln>
        </p:spPr>
        <p:txBody>
          <a:bodyPr spcFirstLastPara="1" wrap="square" lIns="45720" tIns="9144" rIns="45720" bIns="9144" anchor="ctr" anchorCtr="0">
            <a:noAutofit/>
          </a:bodyPr>
          <a:lstStyle/>
          <a:p>
            <a:pPr>
              <a:spcAft>
                <a:spcPts val="200"/>
              </a:spcAft>
            </a:pPr>
            <a:r>
              <a:rPr lang="en-US" sz="1200" b="1"/>
              <a:t>Activities</a:t>
            </a:r>
          </a:p>
        </p:txBody>
      </p:sp>
      <p:sp>
        <p:nvSpPr>
          <p:cNvPr id="38" name="Google Shape;703;p114">
            <a:extLst>
              <a:ext uri="{FF2B5EF4-FFF2-40B4-BE49-F238E27FC236}">
                <a16:creationId xmlns:a16="http://schemas.microsoft.com/office/drawing/2014/main" id="{DB78EF47-68BA-BA5D-A200-3EDF8EACB199}"/>
              </a:ext>
            </a:extLst>
          </p:cNvPr>
          <p:cNvSpPr txBox="1"/>
          <p:nvPr/>
        </p:nvSpPr>
        <p:spPr>
          <a:xfrm>
            <a:off x="8077194" y="2160676"/>
            <a:ext cx="3657600" cy="353924"/>
          </a:xfrm>
          <a:prstGeom prst="rect">
            <a:avLst/>
          </a:prstGeom>
          <a:noFill/>
          <a:ln>
            <a:noFill/>
          </a:ln>
        </p:spPr>
        <p:txBody>
          <a:bodyPr spcFirstLastPara="1" wrap="square" lIns="45720" tIns="9144" rIns="45720" bIns="9144" anchor="ctr" anchorCtr="0">
            <a:noAutofit/>
          </a:bodyPr>
          <a:lstStyle/>
          <a:p>
            <a:pPr>
              <a:spcAft>
                <a:spcPts val="200"/>
              </a:spcAft>
            </a:pPr>
            <a:r>
              <a:rPr lang="en-US" sz="1200" b="1"/>
              <a:t>Activities</a:t>
            </a:r>
          </a:p>
        </p:txBody>
      </p:sp>
      <p:sp>
        <p:nvSpPr>
          <p:cNvPr id="41" name="Google Shape;703;p114">
            <a:extLst>
              <a:ext uri="{FF2B5EF4-FFF2-40B4-BE49-F238E27FC236}">
                <a16:creationId xmlns:a16="http://schemas.microsoft.com/office/drawing/2014/main" id="{6881A9D6-1AE0-DC94-85C6-8C3FC51C2819}"/>
              </a:ext>
            </a:extLst>
          </p:cNvPr>
          <p:cNvSpPr txBox="1"/>
          <p:nvPr/>
        </p:nvSpPr>
        <p:spPr>
          <a:xfrm>
            <a:off x="468366" y="4948552"/>
            <a:ext cx="3657600" cy="337451"/>
          </a:xfrm>
          <a:prstGeom prst="rect">
            <a:avLst/>
          </a:prstGeom>
          <a:noFill/>
          <a:ln>
            <a:noFill/>
          </a:ln>
        </p:spPr>
        <p:txBody>
          <a:bodyPr spcFirstLastPara="1" wrap="square" lIns="45720" tIns="9144" rIns="45720" bIns="9144" anchor="ctr" anchorCtr="0">
            <a:noAutofit/>
          </a:bodyPr>
          <a:lstStyle/>
          <a:p>
            <a:pPr>
              <a:spcAft>
                <a:spcPts val="200"/>
              </a:spcAft>
            </a:pPr>
            <a:r>
              <a:rPr lang="en-US" sz="1200" b="1" dirty="0"/>
              <a:t>Deliverables</a:t>
            </a:r>
          </a:p>
        </p:txBody>
      </p:sp>
      <p:sp>
        <p:nvSpPr>
          <p:cNvPr id="42" name="Google Shape;703;p114">
            <a:extLst>
              <a:ext uri="{FF2B5EF4-FFF2-40B4-BE49-F238E27FC236}">
                <a16:creationId xmlns:a16="http://schemas.microsoft.com/office/drawing/2014/main" id="{39928D3A-132F-C7C5-EB8A-3FD17B114559}"/>
              </a:ext>
            </a:extLst>
          </p:cNvPr>
          <p:cNvSpPr txBox="1"/>
          <p:nvPr/>
        </p:nvSpPr>
        <p:spPr>
          <a:xfrm>
            <a:off x="4272780" y="4948552"/>
            <a:ext cx="3657600" cy="337451"/>
          </a:xfrm>
          <a:prstGeom prst="rect">
            <a:avLst/>
          </a:prstGeom>
          <a:noFill/>
          <a:ln>
            <a:noFill/>
          </a:ln>
        </p:spPr>
        <p:txBody>
          <a:bodyPr spcFirstLastPara="1" wrap="square" lIns="45720" tIns="9144" rIns="45720" bIns="9144" anchor="ctr" anchorCtr="0">
            <a:noAutofit/>
          </a:bodyPr>
          <a:lstStyle/>
          <a:p>
            <a:pPr>
              <a:spcAft>
                <a:spcPts val="200"/>
              </a:spcAft>
            </a:pPr>
            <a:r>
              <a:rPr lang="en-US" sz="1200" b="1"/>
              <a:t>Deliverables</a:t>
            </a:r>
          </a:p>
        </p:txBody>
      </p:sp>
      <p:sp>
        <p:nvSpPr>
          <p:cNvPr id="43" name="Google Shape;703;p114">
            <a:extLst>
              <a:ext uri="{FF2B5EF4-FFF2-40B4-BE49-F238E27FC236}">
                <a16:creationId xmlns:a16="http://schemas.microsoft.com/office/drawing/2014/main" id="{FAB86620-A9EA-2C58-44BA-4FDDC6553D23}"/>
              </a:ext>
            </a:extLst>
          </p:cNvPr>
          <p:cNvSpPr txBox="1"/>
          <p:nvPr/>
        </p:nvSpPr>
        <p:spPr>
          <a:xfrm>
            <a:off x="8077194" y="4948552"/>
            <a:ext cx="3657600" cy="337451"/>
          </a:xfrm>
          <a:prstGeom prst="rect">
            <a:avLst/>
          </a:prstGeom>
          <a:noFill/>
          <a:ln>
            <a:noFill/>
          </a:ln>
        </p:spPr>
        <p:txBody>
          <a:bodyPr spcFirstLastPara="1" wrap="square" lIns="45720" tIns="9144" rIns="45720" bIns="9144" anchor="ctr" anchorCtr="0">
            <a:noAutofit/>
          </a:bodyPr>
          <a:lstStyle/>
          <a:p>
            <a:pPr>
              <a:spcAft>
                <a:spcPts val="200"/>
              </a:spcAft>
            </a:pPr>
            <a:r>
              <a:rPr lang="en-US" sz="1200" b="1"/>
              <a:t>Deliverables</a:t>
            </a:r>
          </a:p>
        </p:txBody>
      </p:sp>
      <p:sp>
        <p:nvSpPr>
          <p:cNvPr id="48" name="Footer Placeholder 47">
            <a:extLst>
              <a:ext uri="{FF2B5EF4-FFF2-40B4-BE49-F238E27FC236}">
                <a16:creationId xmlns:a16="http://schemas.microsoft.com/office/drawing/2014/main" id="{B4C96028-96D3-A122-7EB5-4854E87F48BF}"/>
              </a:ext>
            </a:extLst>
          </p:cNvPr>
          <p:cNvSpPr>
            <a:spLocks noGrp="1"/>
          </p:cNvSpPr>
          <p:nvPr>
            <p:ph type="ftr" sz="quarter" idx="16"/>
          </p:nvPr>
        </p:nvSpPr>
        <p:spPr/>
        <p:txBody>
          <a:bodyPr/>
          <a:lstStyle/>
          <a:p>
            <a:r>
              <a:rPr lang="en-US"/>
              <a:t>CONFIDENTIAL | DRAFT</a:t>
            </a:r>
          </a:p>
        </p:txBody>
      </p:sp>
      <p:sp>
        <p:nvSpPr>
          <p:cNvPr id="49" name="Slide Number Placeholder 48">
            <a:extLst>
              <a:ext uri="{FF2B5EF4-FFF2-40B4-BE49-F238E27FC236}">
                <a16:creationId xmlns:a16="http://schemas.microsoft.com/office/drawing/2014/main" id="{94009D6A-3503-95CE-919E-5E91BE08380B}"/>
              </a:ext>
            </a:extLst>
          </p:cNvPr>
          <p:cNvSpPr>
            <a:spLocks noGrp="1"/>
          </p:cNvSpPr>
          <p:nvPr>
            <p:ph type="sldNum" sz="quarter" idx="17"/>
          </p:nvPr>
        </p:nvSpPr>
        <p:spPr/>
        <p:txBody>
          <a:bodyPr/>
          <a:lstStyle/>
          <a:p>
            <a:fld id="{0122C274-3D99-4A24-ADE9-DD3F36DBA14D}" type="slidenum">
              <a:rPr lang="en-US" smtClean="0"/>
              <a:t>13</a:t>
            </a:fld>
            <a:endParaRPr lang="en-US"/>
          </a:p>
        </p:txBody>
      </p:sp>
      <p:sp>
        <p:nvSpPr>
          <p:cNvPr id="2" name="5-Point Star 1">
            <a:extLst>
              <a:ext uri="{FF2B5EF4-FFF2-40B4-BE49-F238E27FC236}">
                <a16:creationId xmlns:a16="http://schemas.microsoft.com/office/drawing/2014/main" id="{F460FE67-E7D4-4FA9-8BA0-53781497E4A7}"/>
              </a:ext>
            </a:extLst>
          </p:cNvPr>
          <p:cNvSpPr/>
          <p:nvPr/>
        </p:nvSpPr>
        <p:spPr>
          <a:xfrm>
            <a:off x="10787063" y="282321"/>
            <a:ext cx="700087" cy="574929"/>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631022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A630F6-4C3F-6CAE-F83F-5970973FC5AA}"/>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B0B7252-319E-8869-440E-A1911EE8750C}"/>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9" imgW="7772400" imgH="10058400" progId="TCLayout.ActiveDocument.1">
                  <p:embed/>
                </p:oleObj>
              </mc:Choice>
              <mc:Fallback>
                <p:oleObj name="think-cell Slide" r:id="rId19" imgW="7772400" imgH="10058400" progId="TCLayout.ActiveDocument.1">
                  <p:embed/>
                  <p:pic>
                    <p:nvPicPr>
                      <p:cNvPr id="5" name="think-cell data - do not delete" hidden="1">
                        <a:extLst>
                          <a:ext uri="{FF2B5EF4-FFF2-40B4-BE49-F238E27FC236}">
                            <a16:creationId xmlns:a16="http://schemas.microsoft.com/office/drawing/2014/main" id="{5B0B7252-319E-8869-440E-A1911EE8750C}"/>
                          </a:ext>
                        </a:extLst>
                      </p:cNvPr>
                      <p:cNvPicPr/>
                      <p:nvPr/>
                    </p:nvPicPr>
                    <p:blipFill>
                      <a:blip r:embed="rId20"/>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75AB8765-51EB-D093-1A39-F1E43C21D79F}"/>
              </a:ext>
            </a:extLst>
          </p:cNvPr>
          <p:cNvSpPr>
            <a:spLocks noGrp="1"/>
          </p:cNvSpPr>
          <p:nvPr>
            <p:ph type="title"/>
            <p:custDataLst>
              <p:tags r:id="rId3"/>
            </p:custDataLst>
          </p:nvPr>
        </p:nvSpPr>
        <p:spPr>
          <a:xfrm>
            <a:off x="457200" y="548640"/>
            <a:ext cx="11274552" cy="493776"/>
          </a:xfrm>
        </p:spPr>
        <p:txBody>
          <a:bodyPr vert="horz">
            <a:normAutofit/>
          </a:bodyPr>
          <a:lstStyle/>
          <a:p>
            <a:r>
              <a:rPr lang="en-US"/>
              <a:t>Strategic Value Creation</a:t>
            </a:r>
          </a:p>
        </p:txBody>
      </p:sp>
      <p:sp>
        <p:nvSpPr>
          <p:cNvPr id="4" name="Text Placeholder 3">
            <a:extLst>
              <a:ext uri="{FF2B5EF4-FFF2-40B4-BE49-F238E27FC236}">
                <a16:creationId xmlns:a16="http://schemas.microsoft.com/office/drawing/2014/main" id="{815640F5-5C21-0935-EF02-BD26FA68CF65}"/>
              </a:ext>
            </a:extLst>
          </p:cNvPr>
          <p:cNvSpPr>
            <a:spLocks noGrp="1"/>
          </p:cNvSpPr>
          <p:nvPr>
            <p:ph type="body" sz="quarter" idx="14"/>
            <p:custDataLst>
              <p:tags r:id="rId4"/>
            </p:custDataLst>
          </p:nvPr>
        </p:nvSpPr>
        <p:spPr>
          <a:xfrm>
            <a:off x="457200" y="282321"/>
            <a:ext cx="11274425" cy="266319"/>
          </a:xfrm>
        </p:spPr>
        <p:txBody>
          <a:bodyPr/>
          <a:lstStyle/>
          <a:p>
            <a:r>
              <a:rPr lang="en-US"/>
              <a:t>Value Creation</a:t>
            </a:r>
          </a:p>
        </p:txBody>
      </p:sp>
      <p:sp>
        <p:nvSpPr>
          <p:cNvPr id="6" name="Google Shape;703;p114">
            <a:extLst>
              <a:ext uri="{FF2B5EF4-FFF2-40B4-BE49-F238E27FC236}">
                <a16:creationId xmlns:a16="http://schemas.microsoft.com/office/drawing/2014/main" id="{418C5997-93BB-3544-E8C2-F145B74DD30B}"/>
              </a:ext>
            </a:extLst>
          </p:cNvPr>
          <p:cNvSpPr txBox="1"/>
          <p:nvPr>
            <p:custDataLst>
              <p:tags r:id="rId5"/>
            </p:custDataLst>
          </p:nvPr>
        </p:nvSpPr>
        <p:spPr>
          <a:xfrm>
            <a:off x="1057420" y="2224192"/>
            <a:ext cx="2633472" cy="2743200"/>
          </a:xfrm>
          <a:prstGeom prst="rect">
            <a:avLst/>
          </a:prstGeom>
          <a:noFill/>
          <a:ln>
            <a:noFill/>
          </a:ln>
        </p:spPr>
        <p:txBody>
          <a:bodyPr spcFirstLastPara="1" wrap="square" lIns="45720" tIns="45720" rIns="45720" bIns="45720" anchor="t" anchorCtr="0">
            <a:normAutofit/>
          </a:bodyPr>
          <a:lstStyle/>
          <a:p>
            <a:pPr marL="171450" indent="-171450">
              <a:spcAft>
                <a:spcPts val="200"/>
              </a:spcAft>
              <a:buFont typeface="Arial" panose="020B0604020202020204" pitchFamily="34" charset="0"/>
              <a:buChar char="•"/>
            </a:pPr>
            <a:r>
              <a:rPr lang="en-US" sz="1200"/>
              <a:t>Lead German radiology transcription with 30%+ time savings and 99%+ accuracy.
Integrate seamlessly into practice workflows to reduce documentation burden.
Automate ICD-10-GM coding for billing and compliance.
Target €9.8M revenue by Year 3.</a:t>
            </a:r>
          </a:p>
        </p:txBody>
      </p:sp>
      <p:sp>
        <p:nvSpPr>
          <p:cNvPr id="14" name="Google Shape;10527;p9415">
            <a:extLst>
              <a:ext uri="{FF2B5EF4-FFF2-40B4-BE49-F238E27FC236}">
                <a16:creationId xmlns:a16="http://schemas.microsoft.com/office/drawing/2014/main" id="{3A557E7E-0B58-81B8-04B3-8EDC0D05F558}"/>
              </a:ext>
            </a:extLst>
          </p:cNvPr>
          <p:cNvSpPr txBox="1"/>
          <p:nvPr>
            <p:custDataLst>
              <p:tags r:id="rId6"/>
            </p:custDataLst>
          </p:nvPr>
        </p:nvSpPr>
        <p:spPr>
          <a:xfrm>
            <a:off x="1057421" y="1719810"/>
            <a:ext cx="2743200" cy="453580"/>
          </a:xfrm>
          <a:prstGeom prst="homePlate">
            <a:avLst/>
          </a:prstGeom>
          <a:solidFill>
            <a:schemeClr val="tx2"/>
          </a:solidFill>
          <a:ln>
            <a:noFill/>
          </a:ln>
        </p:spPr>
        <p:txBody>
          <a:bodyPr spcFirstLastPara="1" wrap="square" lIns="137160" tIns="45720" rIns="45720" bIns="45720" anchor="ctr" anchorCtr="0">
            <a:noAutofit/>
          </a:bodyPr>
          <a:lstStyle/>
          <a:p>
            <a:pPr>
              <a:buSzPts val="1100"/>
            </a:pPr>
            <a:r>
              <a:rPr lang="en-US" sz="1200" b="1">
                <a:solidFill>
                  <a:srgbClr val="FFFFFF"/>
                </a:solidFill>
              </a:rPr>
              <a:t>Horizon 1: Core Platform (Years 1-3)</a:t>
            </a:r>
          </a:p>
        </p:txBody>
      </p:sp>
      <p:sp>
        <p:nvSpPr>
          <p:cNvPr id="25" name="Google Shape;703;p114">
            <a:extLst>
              <a:ext uri="{FF2B5EF4-FFF2-40B4-BE49-F238E27FC236}">
                <a16:creationId xmlns:a16="http://schemas.microsoft.com/office/drawing/2014/main" id="{8214544F-99C8-37BD-BDA8-F9A7B8A1E305}"/>
              </a:ext>
            </a:extLst>
          </p:cNvPr>
          <p:cNvSpPr txBox="1"/>
          <p:nvPr>
            <p:custDataLst>
              <p:tags r:id="rId7"/>
            </p:custDataLst>
          </p:nvPr>
        </p:nvSpPr>
        <p:spPr>
          <a:xfrm>
            <a:off x="6414694" y="2224192"/>
            <a:ext cx="2633472" cy="2743200"/>
          </a:xfrm>
          <a:prstGeom prst="rect">
            <a:avLst/>
          </a:prstGeom>
          <a:noFill/>
          <a:ln>
            <a:noFill/>
          </a:ln>
        </p:spPr>
        <p:txBody>
          <a:bodyPr spcFirstLastPara="1" wrap="square" lIns="45720" tIns="45720" rIns="45720" bIns="45720" anchor="t" anchorCtr="0">
            <a:normAutofit/>
          </a:bodyPr>
          <a:lstStyle/>
          <a:p>
            <a:pPr marL="171450" indent="-171450">
              <a:spcAft>
                <a:spcPts val="200"/>
              </a:spcAft>
              <a:buFont typeface="Arial" panose="020B0604020202020204" pitchFamily="34" charset="0"/>
              <a:buChar char="•"/>
            </a:pPr>
            <a:r>
              <a:rPr lang="en-US" sz="1200" dirty="0"/>
              <a:t>Build a medical AI platform marketplace with third-party integrations.
Expand geographically to Austria.
Enhance platform stickiness and customer lifetime value.
Aim for €75M+ revenue by Year 7.</a:t>
            </a:r>
          </a:p>
        </p:txBody>
      </p:sp>
      <p:sp>
        <p:nvSpPr>
          <p:cNvPr id="29" name="Google Shape;10527;p9415">
            <a:extLst>
              <a:ext uri="{FF2B5EF4-FFF2-40B4-BE49-F238E27FC236}">
                <a16:creationId xmlns:a16="http://schemas.microsoft.com/office/drawing/2014/main" id="{26507034-D073-E106-8AAD-BC448F5E5E69}"/>
              </a:ext>
            </a:extLst>
          </p:cNvPr>
          <p:cNvSpPr txBox="1"/>
          <p:nvPr>
            <p:custDataLst>
              <p:tags r:id="rId8"/>
            </p:custDataLst>
          </p:nvPr>
        </p:nvSpPr>
        <p:spPr>
          <a:xfrm>
            <a:off x="6350131" y="1719810"/>
            <a:ext cx="2743200" cy="453580"/>
          </a:xfrm>
          <a:prstGeom prst="chevron">
            <a:avLst/>
          </a:prstGeom>
          <a:solidFill>
            <a:schemeClr val="accent2"/>
          </a:solidFill>
          <a:ln>
            <a:noFill/>
          </a:ln>
        </p:spPr>
        <p:txBody>
          <a:bodyPr spcFirstLastPara="1" wrap="square" lIns="91440" tIns="45720" rIns="45720" bIns="45720" anchor="ctr" anchorCtr="0">
            <a:noAutofit/>
          </a:bodyPr>
          <a:lstStyle/>
          <a:p>
            <a:pPr>
              <a:buSzPts val="1100"/>
            </a:pPr>
            <a:r>
              <a:rPr lang="en-US" sz="1200" b="1">
                <a:solidFill>
                  <a:srgbClr val="FFFFFF"/>
                </a:solidFill>
              </a:rPr>
              <a:t>Horizon 3: Ecosystem Play (Years 4-7)</a:t>
            </a:r>
          </a:p>
        </p:txBody>
      </p:sp>
      <p:sp>
        <p:nvSpPr>
          <p:cNvPr id="32" name="Google Shape;703;p114">
            <a:extLst>
              <a:ext uri="{FF2B5EF4-FFF2-40B4-BE49-F238E27FC236}">
                <a16:creationId xmlns:a16="http://schemas.microsoft.com/office/drawing/2014/main" id="{8DFB41E6-52AF-5E12-725F-87DEF7986E70}"/>
              </a:ext>
            </a:extLst>
          </p:cNvPr>
          <p:cNvSpPr txBox="1"/>
          <p:nvPr>
            <p:custDataLst>
              <p:tags r:id="rId9"/>
            </p:custDataLst>
          </p:nvPr>
        </p:nvSpPr>
        <p:spPr>
          <a:xfrm>
            <a:off x="3736057" y="2212974"/>
            <a:ext cx="2633472" cy="2743200"/>
          </a:xfrm>
          <a:prstGeom prst="rect">
            <a:avLst/>
          </a:prstGeom>
          <a:noFill/>
          <a:ln>
            <a:noFill/>
          </a:ln>
        </p:spPr>
        <p:txBody>
          <a:bodyPr spcFirstLastPara="1" wrap="square" lIns="45720" tIns="45720" rIns="45720" bIns="45720" anchor="t" anchorCtr="0">
            <a:normAutofit/>
          </a:bodyPr>
          <a:lstStyle/>
          <a:p>
            <a:pPr marL="171450" indent="-171450">
              <a:spcAft>
                <a:spcPts val="200"/>
              </a:spcAft>
              <a:buFont typeface="Arial" panose="020B0604020202020204" pitchFamily="34" charset="0"/>
              <a:buChar char="•"/>
            </a:pPr>
            <a:r>
              <a:rPr lang="en-US" sz="1200" dirty="0"/>
              <a:t>Expand to multi-specialty medical transcription.
Develop AI-powered diagnostic insights to aid clinicians.
Introduce population health analytics for broader healthcare impact.</a:t>
            </a:r>
          </a:p>
          <a:p>
            <a:pPr marL="171450" indent="-171450">
              <a:spcAft>
                <a:spcPts val="200"/>
              </a:spcAft>
              <a:buFont typeface="Arial" panose="020B0604020202020204" pitchFamily="34" charset="0"/>
              <a:buChar char="•"/>
            </a:pPr>
            <a:r>
              <a:rPr lang="en-US" sz="1200" dirty="0"/>
              <a:t>Expand geographically to Switzerland. 
Drive €31M incremental revenue by Year 5.</a:t>
            </a:r>
          </a:p>
        </p:txBody>
      </p:sp>
      <p:sp>
        <p:nvSpPr>
          <p:cNvPr id="34" name="Google Shape;10527;p9415">
            <a:extLst>
              <a:ext uri="{FF2B5EF4-FFF2-40B4-BE49-F238E27FC236}">
                <a16:creationId xmlns:a16="http://schemas.microsoft.com/office/drawing/2014/main" id="{3D7C73C5-8E50-4225-2D13-A98A22F81F89}"/>
              </a:ext>
            </a:extLst>
          </p:cNvPr>
          <p:cNvSpPr txBox="1"/>
          <p:nvPr>
            <p:custDataLst>
              <p:tags r:id="rId10"/>
            </p:custDataLst>
          </p:nvPr>
        </p:nvSpPr>
        <p:spPr>
          <a:xfrm>
            <a:off x="3703776" y="1719810"/>
            <a:ext cx="2743200" cy="453580"/>
          </a:xfrm>
          <a:prstGeom prst="chevron">
            <a:avLst/>
          </a:prstGeom>
          <a:solidFill>
            <a:schemeClr val="accent1"/>
          </a:solidFill>
          <a:ln>
            <a:noFill/>
          </a:ln>
        </p:spPr>
        <p:txBody>
          <a:bodyPr spcFirstLastPara="1" wrap="square" lIns="91440" tIns="45720" rIns="45720" bIns="45720" anchor="ctr" anchorCtr="0">
            <a:noAutofit/>
          </a:bodyPr>
          <a:lstStyle/>
          <a:p>
            <a:pPr>
              <a:buSzPts val="1100"/>
            </a:pPr>
            <a:r>
              <a:rPr lang="en-US" sz="1200" b="1">
                <a:solidFill>
                  <a:srgbClr val="FFFFFF"/>
                </a:solidFill>
              </a:rPr>
              <a:t>Horizon 2: Platform Expansion (Years 2-5)</a:t>
            </a:r>
          </a:p>
        </p:txBody>
      </p:sp>
      <p:sp>
        <p:nvSpPr>
          <p:cNvPr id="37" name="Google Shape;703;p114">
            <a:extLst>
              <a:ext uri="{FF2B5EF4-FFF2-40B4-BE49-F238E27FC236}">
                <a16:creationId xmlns:a16="http://schemas.microsoft.com/office/drawing/2014/main" id="{74158E27-0F9F-1776-7118-772CD1AE773A}"/>
              </a:ext>
            </a:extLst>
          </p:cNvPr>
          <p:cNvSpPr txBox="1"/>
          <p:nvPr>
            <p:custDataLst>
              <p:tags r:id="rId11"/>
            </p:custDataLst>
          </p:nvPr>
        </p:nvSpPr>
        <p:spPr>
          <a:xfrm>
            <a:off x="9093331" y="2212974"/>
            <a:ext cx="2633472" cy="2743200"/>
          </a:xfrm>
          <a:prstGeom prst="rect">
            <a:avLst/>
          </a:prstGeom>
          <a:noFill/>
          <a:ln>
            <a:noFill/>
          </a:ln>
        </p:spPr>
        <p:txBody>
          <a:bodyPr spcFirstLastPara="1" wrap="square" lIns="45720" tIns="45720" rIns="45720" bIns="45720" anchor="t" anchorCtr="0">
            <a:normAutofit/>
          </a:bodyPr>
          <a:lstStyle/>
          <a:p>
            <a:pPr marL="171450" indent="-171450">
              <a:spcAft>
                <a:spcPts val="200"/>
              </a:spcAft>
              <a:buFont typeface="Arial" panose="020B0604020202020204" pitchFamily="34" charset="0"/>
              <a:buChar char="•"/>
            </a:pPr>
            <a:r>
              <a:rPr lang="en-US" sz="1200" dirty="0"/>
              <a:t>Maintain 99.9% uptime and sub-500ms response times.
Achieve 94%+ customer retention and 115% net dollar retention.
Reduce customer onboarding time by 40%.
Pursue M&amp;A of complementary AI tools and strategic partnerships.
Plan international expansion into EU, UK and US markets.</a:t>
            </a:r>
          </a:p>
        </p:txBody>
      </p:sp>
      <p:sp>
        <p:nvSpPr>
          <p:cNvPr id="39" name="Google Shape;10527;p9415">
            <a:extLst>
              <a:ext uri="{FF2B5EF4-FFF2-40B4-BE49-F238E27FC236}">
                <a16:creationId xmlns:a16="http://schemas.microsoft.com/office/drawing/2014/main" id="{89EEF437-38D1-1AAC-B267-2E7F99C059D0}"/>
              </a:ext>
            </a:extLst>
          </p:cNvPr>
          <p:cNvSpPr txBox="1"/>
          <p:nvPr>
            <p:custDataLst>
              <p:tags r:id="rId12"/>
            </p:custDataLst>
          </p:nvPr>
        </p:nvSpPr>
        <p:spPr>
          <a:xfrm>
            <a:off x="8996485" y="1719810"/>
            <a:ext cx="2743200" cy="453580"/>
          </a:xfrm>
          <a:prstGeom prst="chevron">
            <a:avLst/>
          </a:prstGeom>
          <a:solidFill>
            <a:schemeClr val="tx1">
              <a:lumMod val="65000"/>
              <a:lumOff val="35000"/>
            </a:schemeClr>
          </a:solidFill>
          <a:ln>
            <a:noFill/>
          </a:ln>
        </p:spPr>
        <p:txBody>
          <a:bodyPr spcFirstLastPara="1" wrap="square" lIns="91440" tIns="45720" rIns="45720" bIns="45720" anchor="ctr" anchorCtr="0">
            <a:noAutofit/>
          </a:bodyPr>
          <a:lstStyle/>
          <a:p>
            <a:pPr>
              <a:buSzPts val="1100"/>
            </a:pPr>
            <a:r>
              <a:rPr lang="en-US" sz="1200" b="1">
                <a:solidFill>
                  <a:srgbClr val="FFFFFF"/>
                </a:solidFill>
              </a:rPr>
              <a:t>Value Creation Levers</a:t>
            </a:r>
          </a:p>
        </p:txBody>
      </p:sp>
      <p:sp>
        <p:nvSpPr>
          <p:cNvPr id="44" name="Text Placeholder 4">
            <a:extLst>
              <a:ext uri="{FF2B5EF4-FFF2-40B4-BE49-F238E27FC236}">
                <a16:creationId xmlns:a16="http://schemas.microsoft.com/office/drawing/2014/main" id="{CDB6C914-D5F8-1CBA-22D4-2246478E672A}"/>
              </a:ext>
            </a:extLst>
          </p:cNvPr>
          <p:cNvSpPr>
            <a:spLocks noGrp="1"/>
          </p:cNvSpPr>
          <p:nvPr>
            <p:ph type="body" sz="quarter" idx="15"/>
            <p:custDataLst>
              <p:tags r:id="rId13"/>
            </p:custDataLst>
          </p:nvPr>
        </p:nvSpPr>
        <p:spPr>
          <a:xfrm>
            <a:off x="457200" y="1042988"/>
            <a:ext cx="11274425" cy="617537"/>
          </a:xfrm>
        </p:spPr>
        <p:txBody>
          <a:bodyPr/>
          <a:lstStyle/>
          <a:p>
            <a:r>
              <a:rPr lang="en-US"/>
              <a:t>MedEssenceAI’s growth strategy unfolds across three horizons focused on platform development, market expansion, and ecosystem building, supported by operational excellence and strategic initiatives that drive scalable value creation and competitive advantage.</a:t>
            </a:r>
          </a:p>
        </p:txBody>
      </p:sp>
      <p:sp>
        <p:nvSpPr>
          <p:cNvPr id="13" name="Google Shape;1094;p142">
            <a:extLst>
              <a:ext uri="{FF2B5EF4-FFF2-40B4-BE49-F238E27FC236}">
                <a16:creationId xmlns:a16="http://schemas.microsoft.com/office/drawing/2014/main" id="{4E790FAB-2DC4-9B2A-BA88-3155B9307290}"/>
              </a:ext>
            </a:extLst>
          </p:cNvPr>
          <p:cNvSpPr/>
          <p:nvPr/>
        </p:nvSpPr>
        <p:spPr>
          <a:xfrm rot="16200000">
            <a:off x="-673097" y="3354491"/>
            <a:ext cx="2743201" cy="482599"/>
          </a:xfrm>
          <a:prstGeom prst="rect">
            <a:avLst/>
          </a:prstGeom>
          <a:solidFill>
            <a:schemeClr val="bg2"/>
          </a:solidFill>
          <a:ln>
            <a:noFill/>
          </a:ln>
        </p:spPr>
        <p:txBody>
          <a:bodyPr spcFirstLastPara="1" wrap="square" lIns="18288" tIns="18288" rIns="18288" bIns="18288" anchor="ctr" anchorCtr="0">
            <a:noAutofit/>
          </a:bodyPr>
          <a:lstStyle/>
          <a:p>
            <a:pPr algn="ctr"/>
            <a:r>
              <a:rPr lang="en-US" sz="1200" b="1">
                <a:ea typeface="Helvetica Neue Light"/>
                <a:cs typeface="Helvetica Neue Light"/>
                <a:sym typeface="Helvetica Neue Light"/>
              </a:rPr>
              <a:t>Key Activities</a:t>
            </a:r>
          </a:p>
        </p:txBody>
      </p:sp>
      <p:sp>
        <p:nvSpPr>
          <p:cNvPr id="15" name="Google Shape;1095;p142">
            <a:extLst>
              <a:ext uri="{FF2B5EF4-FFF2-40B4-BE49-F238E27FC236}">
                <a16:creationId xmlns:a16="http://schemas.microsoft.com/office/drawing/2014/main" id="{3A3B7547-177F-2E45-B1FD-9740D5DD05E0}"/>
              </a:ext>
            </a:extLst>
          </p:cNvPr>
          <p:cNvSpPr/>
          <p:nvPr/>
        </p:nvSpPr>
        <p:spPr>
          <a:xfrm rot="16200000">
            <a:off x="170568" y="5428364"/>
            <a:ext cx="1055871" cy="482595"/>
          </a:xfrm>
          <a:prstGeom prst="rect">
            <a:avLst/>
          </a:prstGeom>
          <a:solidFill>
            <a:schemeClr val="bg2"/>
          </a:solidFill>
          <a:ln>
            <a:noFill/>
          </a:ln>
        </p:spPr>
        <p:txBody>
          <a:bodyPr spcFirstLastPara="1" wrap="square" lIns="18288" tIns="18288" rIns="18288" bIns="18288" anchor="ctr" anchorCtr="0">
            <a:noAutofit/>
          </a:bodyPr>
          <a:lstStyle/>
          <a:p>
            <a:pPr algn="ctr"/>
            <a:r>
              <a:rPr lang="en-US" sz="1200" b="1">
                <a:ea typeface="Helvetica Neue Light"/>
                <a:cs typeface="Helvetica Neue Light"/>
                <a:sym typeface="Helvetica Neue Light"/>
              </a:rPr>
              <a:t>Deliverables</a:t>
            </a:r>
          </a:p>
        </p:txBody>
      </p:sp>
      <p:sp>
        <p:nvSpPr>
          <p:cNvPr id="16" name="Google Shape;703;p114">
            <a:extLst>
              <a:ext uri="{FF2B5EF4-FFF2-40B4-BE49-F238E27FC236}">
                <a16:creationId xmlns:a16="http://schemas.microsoft.com/office/drawing/2014/main" id="{D7303357-176A-CFEA-4712-90D24F167B5D}"/>
              </a:ext>
            </a:extLst>
          </p:cNvPr>
          <p:cNvSpPr txBox="1"/>
          <p:nvPr>
            <p:custDataLst>
              <p:tags r:id="rId14"/>
            </p:custDataLst>
          </p:nvPr>
        </p:nvSpPr>
        <p:spPr>
          <a:xfrm>
            <a:off x="1057420" y="5152944"/>
            <a:ext cx="2633472" cy="1055871"/>
          </a:xfrm>
          <a:prstGeom prst="rect">
            <a:avLst/>
          </a:prstGeom>
          <a:noFill/>
          <a:ln>
            <a:noFill/>
          </a:ln>
        </p:spPr>
        <p:txBody>
          <a:bodyPr spcFirstLastPara="1" wrap="square" lIns="45720" tIns="45720" rIns="45720" bIns="45720" anchor="t" anchorCtr="0">
            <a:normAutofit/>
          </a:bodyPr>
          <a:lstStyle/>
          <a:p>
            <a:pPr marL="171450" indent="-171450">
              <a:spcAft>
                <a:spcPts val="200"/>
              </a:spcAft>
              <a:buFont typeface="Arial" panose="020B0604020202020204" pitchFamily="34" charset="0"/>
              <a:buChar char="•"/>
            </a:pPr>
            <a:r>
              <a:rPr lang="en-US" sz="1200"/>
              <a:t>Core transcription platform with ICD-10-GM coding
Validated workflows
€9.8M revenue milestone</a:t>
            </a:r>
          </a:p>
        </p:txBody>
      </p:sp>
      <p:sp>
        <p:nvSpPr>
          <p:cNvPr id="17" name="Google Shape;703;p114">
            <a:extLst>
              <a:ext uri="{FF2B5EF4-FFF2-40B4-BE49-F238E27FC236}">
                <a16:creationId xmlns:a16="http://schemas.microsoft.com/office/drawing/2014/main" id="{4241AF87-62D4-75E4-6046-88E528D13A07}"/>
              </a:ext>
            </a:extLst>
          </p:cNvPr>
          <p:cNvSpPr txBox="1"/>
          <p:nvPr>
            <p:custDataLst>
              <p:tags r:id="rId15"/>
            </p:custDataLst>
          </p:nvPr>
        </p:nvSpPr>
        <p:spPr>
          <a:xfrm>
            <a:off x="6414694" y="5152944"/>
            <a:ext cx="2633472" cy="1055871"/>
          </a:xfrm>
          <a:prstGeom prst="rect">
            <a:avLst/>
          </a:prstGeom>
          <a:noFill/>
          <a:ln>
            <a:noFill/>
          </a:ln>
        </p:spPr>
        <p:txBody>
          <a:bodyPr spcFirstLastPara="1" wrap="square" lIns="45720" tIns="45720" rIns="45720" bIns="45720" anchor="t" anchorCtr="0">
            <a:normAutofit/>
          </a:bodyPr>
          <a:lstStyle/>
          <a:p>
            <a:pPr marL="171450" indent="-171450">
              <a:spcAft>
                <a:spcPts val="200"/>
              </a:spcAft>
              <a:buFont typeface="Arial" panose="020B0604020202020204" pitchFamily="34" charset="0"/>
              <a:buChar char="•"/>
            </a:pPr>
            <a:r>
              <a:rPr lang="en-US" sz="1200"/>
              <a:t>AI marketplace
Cross-border expansion
Ecosystem partnerships
€75M+ revenue target</a:t>
            </a:r>
          </a:p>
        </p:txBody>
      </p:sp>
      <p:sp>
        <p:nvSpPr>
          <p:cNvPr id="18" name="Google Shape;703;p114">
            <a:extLst>
              <a:ext uri="{FF2B5EF4-FFF2-40B4-BE49-F238E27FC236}">
                <a16:creationId xmlns:a16="http://schemas.microsoft.com/office/drawing/2014/main" id="{F7BE092F-573D-0D64-97EA-B73BB85A48B0}"/>
              </a:ext>
            </a:extLst>
          </p:cNvPr>
          <p:cNvSpPr txBox="1"/>
          <p:nvPr>
            <p:custDataLst>
              <p:tags r:id="rId16"/>
            </p:custDataLst>
          </p:nvPr>
        </p:nvSpPr>
        <p:spPr>
          <a:xfrm>
            <a:off x="3736057" y="5141726"/>
            <a:ext cx="2633472" cy="1055871"/>
          </a:xfrm>
          <a:prstGeom prst="rect">
            <a:avLst/>
          </a:prstGeom>
          <a:noFill/>
          <a:ln>
            <a:noFill/>
          </a:ln>
        </p:spPr>
        <p:txBody>
          <a:bodyPr spcFirstLastPara="1" wrap="square" lIns="45720" tIns="45720" rIns="45720" bIns="45720" anchor="t" anchorCtr="0">
            <a:normAutofit/>
          </a:bodyPr>
          <a:lstStyle/>
          <a:p>
            <a:pPr marL="171450" indent="-171450">
              <a:spcAft>
                <a:spcPts val="200"/>
              </a:spcAft>
              <a:buFont typeface="Arial" panose="020B0604020202020204" pitchFamily="34" charset="0"/>
              <a:buChar char="•"/>
            </a:pPr>
            <a:r>
              <a:rPr lang="en-US" sz="1200" dirty="0"/>
              <a:t>Multi-specialty transcription
Diagnostic AI features
Population health analytics
€31M incremental revenue</a:t>
            </a:r>
          </a:p>
        </p:txBody>
      </p:sp>
      <p:sp>
        <p:nvSpPr>
          <p:cNvPr id="19" name="Google Shape;703;p114">
            <a:extLst>
              <a:ext uri="{FF2B5EF4-FFF2-40B4-BE49-F238E27FC236}">
                <a16:creationId xmlns:a16="http://schemas.microsoft.com/office/drawing/2014/main" id="{EEDA7FF8-1268-6EBA-1CDD-E3F64969C725}"/>
              </a:ext>
            </a:extLst>
          </p:cNvPr>
          <p:cNvSpPr txBox="1"/>
          <p:nvPr>
            <p:custDataLst>
              <p:tags r:id="rId17"/>
            </p:custDataLst>
          </p:nvPr>
        </p:nvSpPr>
        <p:spPr>
          <a:xfrm>
            <a:off x="9093331" y="5141726"/>
            <a:ext cx="2633472" cy="1055871"/>
          </a:xfrm>
          <a:prstGeom prst="rect">
            <a:avLst/>
          </a:prstGeom>
          <a:noFill/>
          <a:ln>
            <a:noFill/>
          </a:ln>
        </p:spPr>
        <p:txBody>
          <a:bodyPr spcFirstLastPara="1" wrap="square" lIns="45720" tIns="45720" rIns="45720" bIns="45720" anchor="t" anchorCtr="0">
            <a:normAutofit/>
          </a:bodyPr>
          <a:lstStyle/>
          <a:p>
            <a:pPr marL="171450" indent="-171450">
              <a:spcAft>
                <a:spcPts val="200"/>
              </a:spcAft>
              <a:buFont typeface="Arial" panose="020B0604020202020204" pitchFamily="34" charset="0"/>
              <a:buChar char="•"/>
            </a:pPr>
            <a:r>
              <a:rPr lang="en-US" sz="1200"/>
              <a:t>Operational excellence metrics
M&amp;A pipeline
Partnership agreements
International growth plans</a:t>
            </a:r>
          </a:p>
        </p:txBody>
      </p:sp>
      <p:cxnSp>
        <p:nvCxnSpPr>
          <p:cNvPr id="20" name="Google Shape;559;p88">
            <a:extLst>
              <a:ext uri="{FF2B5EF4-FFF2-40B4-BE49-F238E27FC236}">
                <a16:creationId xmlns:a16="http://schemas.microsoft.com/office/drawing/2014/main" id="{33CD6C1C-422A-9350-5D5A-AC90367BE4C0}"/>
              </a:ext>
            </a:extLst>
          </p:cNvPr>
          <p:cNvCxnSpPr>
            <a:cxnSpLocks/>
          </p:cNvCxnSpPr>
          <p:nvPr/>
        </p:nvCxnSpPr>
        <p:spPr>
          <a:xfrm flipV="1">
            <a:off x="457200" y="5048949"/>
            <a:ext cx="11277594" cy="11218"/>
          </a:xfrm>
          <a:prstGeom prst="straightConnector1">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0" name="Footer Placeholder 29">
            <a:extLst>
              <a:ext uri="{FF2B5EF4-FFF2-40B4-BE49-F238E27FC236}">
                <a16:creationId xmlns:a16="http://schemas.microsoft.com/office/drawing/2014/main" id="{FA2F7E53-CE23-0A4A-85BE-F2855CF7EF99}"/>
              </a:ext>
            </a:extLst>
          </p:cNvPr>
          <p:cNvSpPr>
            <a:spLocks noGrp="1"/>
          </p:cNvSpPr>
          <p:nvPr>
            <p:ph type="ftr" sz="quarter" idx="16"/>
          </p:nvPr>
        </p:nvSpPr>
        <p:spPr/>
        <p:txBody>
          <a:bodyPr/>
          <a:lstStyle/>
          <a:p>
            <a:r>
              <a:rPr lang="en-US"/>
              <a:t>CONFIDENTIAL | DRAFT</a:t>
            </a:r>
          </a:p>
        </p:txBody>
      </p:sp>
      <p:sp>
        <p:nvSpPr>
          <p:cNvPr id="31" name="Slide Number Placeholder 30">
            <a:extLst>
              <a:ext uri="{FF2B5EF4-FFF2-40B4-BE49-F238E27FC236}">
                <a16:creationId xmlns:a16="http://schemas.microsoft.com/office/drawing/2014/main" id="{58020362-DCD3-E048-29DB-36DCB77532C8}"/>
              </a:ext>
            </a:extLst>
          </p:cNvPr>
          <p:cNvSpPr>
            <a:spLocks noGrp="1"/>
          </p:cNvSpPr>
          <p:nvPr>
            <p:ph type="sldNum" sz="quarter" idx="17"/>
          </p:nvPr>
        </p:nvSpPr>
        <p:spPr/>
        <p:txBody>
          <a:bodyPr/>
          <a:lstStyle/>
          <a:p>
            <a:fld id="{0122C274-3D99-4A24-ADE9-DD3F36DBA14D}" type="slidenum">
              <a:rPr lang="en-US" smtClean="0"/>
              <a:t>14</a:t>
            </a:fld>
            <a:endParaRPr lang="en-US"/>
          </a:p>
        </p:txBody>
      </p:sp>
      <p:sp>
        <p:nvSpPr>
          <p:cNvPr id="2" name="5-Point Star 1">
            <a:extLst>
              <a:ext uri="{FF2B5EF4-FFF2-40B4-BE49-F238E27FC236}">
                <a16:creationId xmlns:a16="http://schemas.microsoft.com/office/drawing/2014/main" id="{F6D4293A-8134-C1ED-CE49-A7ED9D497881}"/>
              </a:ext>
            </a:extLst>
          </p:cNvPr>
          <p:cNvSpPr/>
          <p:nvPr/>
        </p:nvSpPr>
        <p:spPr>
          <a:xfrm>
            <a:off x="10787063" y="282321"/>
            <a:ext cx="700087" cy="574929"/>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611500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9108C9-4747-420C-D7D2-2400E99AEDCB}"/>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4DFC324D-AFE6-1E2E-35F8-2345796CDC79}"/>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1" imgW="7772400" imgH="10058400" progId="TCLayout.ActiveDocument.1">
                  <p:embed/>
                </p:oleObj>
              </mc:Choice>
              <mc:Fallback>
                <p:oleObj name="think-cell Slide" r:id="rId11" imgW="7772400" imgH="10058400" progId="TCLayout.ActiveDocument.1">
                  <p:embed/>
                  <p:pic>
                    <p:nvPicPr>
                      <p:cNvPr id="8" name="think-cell data - do not delete" hidden="1">
                        <a:extLst>
                          <a:ext uri="{FF2B5EF4-FFF2-40B4-BE49-F238E27FC236}">
                            <a16:creationId xmlns:a16="http://schemas.microsoft.com/office/drawing/2014/main" id="{4DFC324D-AFE6-1E2E-35F8-2345796CDC79}"/>
                          </a:ext>
                        </a:extLst>
                      </p:cNvPr>
                      <p:cNvPicPr/>
                      <p:nvPr/>
                    </p:nvPicPr>
                    <p:blipFill>
                      <a:blip r:embed="rId12"/>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3A51FC06-ED70-FB70-9BB1-2DFEF29A212F}"/>
              </a:ext>
            </a:extLst>
          </p:cNvPr>
          <p:cNvSpPr>
            <a:spLocks noGrp="1"/>
          </p:cNvSpPr>
          <p:nvPr>
            <p:ph type="title"/>
            <p:custDataLst>
              <p:tags r:id="rId3"/>
            </p:custDataLst>
          </p:nvPr>
        </p:nvSpPr>
        <p:spPr/>
        <p:txBody>
          <a:bodyPr vert="horz">
            <a:normAutofit/>
          </a:bodyPr>
          <a:lstStyle/>
          <a:p>
            <a:r>
              <a:rPr lang="en-US"/>
              <a:t>Platform &amp; Network Effects</a:t>
            </a:r>
          </a:p>
        </p:txBody>
      </p:sp>
      <p:sp>
        <p:nvSpPr>
          <p:cNvPr id="4" name="Text Placeholder 3">
            <a:extLst>
              <a:ext uri="{FF2B5EF4-FFF2-40B4-BE49-F238E27FC236}">
                <a16:creationId xmlns:a16="http://schemas.microsoft.com/office/drawing/2014/main" id="{8B1D9210-2EB9-ED08-807E-E52D640DFD8C}"/>
              </a:ext>
            </a:extLst>
          </p:cNvPr>
          <p:cNvSpPr>
            <a:spLocks noGrp="1"/>
          </p:cNvSpPr>
          <p:nvPr>
            <p:ph type="body" sz="quarter" idx="14"/>
            <p:custDataLst>
              <p:tags r:id="rId4"/>
            </p:custDataLst>
          </p:nvPr>
        </p:nvSpPr>
        <p:spPr/>
        <p:txBody>
          <a:bodyPr/>
          <a:lstStyle/>
          <a:p>
            <a:r>
              <a:rPr lang="en-US"/>
              <a:t>Network Effects</a:t>
            </a:r>
          </a:p>
        </p:txBody>
      </p:sp>
      <p:sp>
        <p:nvSpPr>
          <p:cNvPr id="2" name="Google Shape;703;p114">
            <a:extLst>
              <a:ext uri="{FF2B5EF4-FFF2-40B4-BE49-F238E27FC236}">
                <a16:creationId xmlns:a16="http://schemas.microsoft.com/office/drawing/2014/main" id="{DBA2BEAE-3AAB-3072-FC95-ACFEA91A16E7}"/>
              </a:ext>
            </a:extLst>
          </p:cNvPr>
          <p:cNvSpPr txBox="1"/>
          <p:nvPr>
            <p:custDataLst>
              <p:tags r:id="rId5"/>
            </p:custDataLst>
          </p:nvPr>
        </p:nvSpPr>
        <p:spPr>
          <a:xfrm>
            <a:off x="468144" y="2135266"/>
            <a:ext cx="5383786" cy="2935930"/>
          </a:xfrm>
          <a:prstGeom prst="rect">
            <a:avLst/>
          </a:prstGeom>
          <a:noFill/>
          <a:ln>
            <a:noFill/>
          </a:ln>
        </p:spPr>
        <p:txBody>
          <a:bodyPr spcFirstLastPara="1" wrap="square" lIns="91440" tIns="45720" rIns="91440" bIns="45720" anchor="t" anchorCtr="0">
            <a:normAutofit/>
          </a:bodyPr>
          <a:lstStyle/>
          <a:p>
            <a:pPr marL="171450" indent="-171450">
              <a:spcAft>
                <a:spcPts val="1200"/>
              </a:spcAft>
              <a:buFont typeface="Arial" panose="020B0604020202020204" pitchFamily="34" charset="0"/>
              <a:buChar char="•"/>
            </a:pPr>
            <a:r>
              <a:rPr lang="en-US" sz="1200"/>
              <a:t>Aggregated transcription data continuously improves AI accuracy across all users, reducing error rates over time.
Practice-specific terminology learning enables customization, increasing relevance and user satisfaction for each radiology practice.
Medical insight generation from aggregated data provides actionable benchmarks and quality metrics, driving value for users.
Compliance and quality benchmarking data create trust and stickiness, encouraging long-term customer retention.
Network effects lead to exponential improvements in AI performance as more medical cases are processed.</a:t>
            </a:r>
          </a:p>
        </p:txBody>
      </p:sp>
      <p:sp>
        <p:nvSpPr>
          <p:cNvPr id="7" name="Google Shape;10527;p9415">
            <a:extLst>
              <a:ext uri="{FF2B5EF4-FFF2-40B4-BE49-F238E27FC236}">
                <a16:creationId xmlns:a16="http://schemas.microsoft.com/office/drawing/2014/main" id="{90383EA7-277A-4AB6-B343-82D5FB88A248}"/>
              </a:ext>
            </a:extLst>
          </p:cNvPr>
          <p:cNvSpPr txBox="1"/>
          <p:nvPr>
            <p:custDataLst>
              <p:tags r:id="rId6"/>
            </p:custDataLst>
          </p:nvPr>
        </p:nvSpPr>
        <p:spPr>
          <a:xfrm>
            <a:off x="457200" y="1586592"/>
            <a:ext cx="5383786" cy="394297"/>
          </a:xfrm>
          <a:prstGeom prst="rect">
            <a:avLst/>
          </a:prstGeom>
          <a:solidFill>
            <a:schemeClr val="accent1"/>
          </a:solidFill>
          <a:ln>
            <a:noFill/>
          </a:ln>
        </p:spPr>
        <p:txBody>
          <a:bodyPr spcFirstLastPara="1" wrap="square" lIns="91440" tIns="45720" rIns="91440" bIns="45720" anchor="ctr" anchorCtr="0">
            <a:normAutofit/>
          </a:bodyPr>
          <a:lstStyle/>
          <a:p>
            <a:pPr>
              <a:buSzPts val="1100"/>
            </a:pPr>
            <a:r>
              <a:rPr lang="en-US" sz="1200" b="1">
                <a:solidFill>
                  <a:schemeClr val="bg1"/>
                </a:solidFill>
              </a:rPr>
              <a:t>Data Network Effects Enhancing Platform Value</a:t>
            </a:r>
          </a:p>
        </p:txBody>
      </p:sp>
      <p:sp>
        <p:nvSpPr>
          <p:cNvPr id="9" name="Google Shape;703;p114">
            <a:extLst>
              <a:ext uri="{FF2B5EF4-FFF2-40B4-BE49-F238E27FC236}">
                <a16:creationId xmlns:a16="http://schemas.microsoft.com/office/drawing/2014/main" id="{FEB7BB62-5BAE-0929-70F1-28D9033570A8}"/>
              </a:ext>
            </a:extLst>
          </p:cNvPr>
          <p:cNvSpPr txBox="1"/>
          <p:nvPr>
            <p:custDataLst>
              <p:tags r:id="rId7"/>
            </p:custDataLst>
          </p:nvPr>
        </p:nvSpPr>
        <p:spPr>
          <a:xfrm>
            <a:off x="6340071" y="2135266"/>
            <a:ext cx="5415366" cy="2935930"/>
          </a:xfrm>
          <a:prstGeom prst="rect">
            <a:avLst/>
          </a:prstGeom>
          <a:noFill/>
          <a:ln>
            <a:noFill/>
          </a:ln>
        </p:spPr>
        <p:txBody>
          <a:bodyPr spcFirstLastPara="1" wrap="square" lIns="91440" tIns="45720" rIns="91440" bIns="45720" anchor="t" anchorCtr="0">
            <a:normAutofit/>
          </a:bodyPr>
          <a:lstStyle/>
          <a:p>
            <a:pPr marL="171450" indent="-171450">
              <a:spcAft>
                <a:spcPts val="1200"/>
              </a:spcAft>
              <a:buFont typeface="Arial" panose="020B0604020202020204" pitchFamily="34" charset="0"/>
              <a:buChar char="•"/>
            </a:pPr>
            <a:r>
              <a:rPr lang="en-US" sz="1200"/>
              <a:t>Multi-tenant architecture allows shared infrastructure, reducing costs as more customers join the platform.
Shared AI model improvements benefit all users instantly, ensuring continuous product enhancement without additional cost.
Integration ecosystem with practice management software creates switching costs and increases customer loyalty.
Real-time multi-LLM orchestration ensures high reliability and uptime, supporting seamless user experiences.
Scalable infrastructure enables rapid onboarding of new customers while maintaining performance and security standards.</a:t>
            </a:r>
          </a:p>
        </p:txBody>
      </p:sp>
      <p:sp>
        <p:nvSpPr>
          <p:cNvPr id="11" name="Google Shape;10527;p9415">
            <a:extLst>
              <a:ext uri="{FF2B5EF4-FFF2-40B4-BE49-F238E27FC236}">
                <a16:creationId xmlns:a16="http://schemas.microsoft.com/office/drawing/2014/main" id="{D6998FAD-9D12-8AEB-C3C8-F8152DC8CA02}"/>
              </a:ext>
            </a:extLst>
          </p:cNvPr>
          <p:cNvSpPr txBox="1"/>
          <p:nvPr>
            <p:custDataLst>
              <p:tags r:id="rId8"/>
            </p:custDataLst>
          </p:nvPr>
        </p:nvSpPr>
        <p:spPr>
          <a:xfrm>
            <a:off x="6340070" y="1586592"/>
            <a:ext cx="5415367" cy="394297"/>
          </a:xfrm>
          <a:prstGeom prst="rect">
            <a:avLst/>
          </a:prstGeom>
          <a:solidFill>
            <a:schemeClr val="accent1"/>
          </a:solidFill>
          <a:ln>
            <a:noFill/>
          </a:ln>
        </p:spPr>
        <p:txBody>
          <a:bodyPr spcFirstLastPara="1" wrap="square" lIns="91440" tIns="45720" rIns="91440" bIns="45720" anchor="ctr" anchorCtr="0">
            <a:normAutofit/>
          </a:bodyPr>
          <a:lstStyle/>
          <a:p>
            <a:pPr>
              <a:buSzPts val="1100"/>
            </a:pPr>
            <a:r>
              <a:rPr lang="en-US" sz="1200" b="1">
                <a:solidFill>
                  <a:schemeClr val="bg1"/>
                </a:solidFill>
              </a:rPr>
              <a:t>Technical Network Effects Driving Scalability</a:t>
            </a:r>
          </a:p>
        </p:txBody>
      </p:sp>
      <p:sp>
        <p:nvSpPr>
          <p:cNvPr id="6" name="Text Placeholder 4">
            <a:extLst>
              <a:ext uri="{FF2B5EF4-FFF2-40B4-BE49-F238E27FC236}">
                <a16:creationId xmlns:a16="http://schemas.microsoft.com/office/drawing/2014/main" id="{D34996D9-8B00-AE99-E362-D4ABF0BAAA13}"/>
              </a:ext>
            </a:extLst>
          </p:cNvPr>
          <p:cNvSpPr txBox="1">
            <a:spLocks/>
          </p:cNvSpPr>
          <p:nvPr>
            <p:custDataLst>
              <p:tags r:id="rId9"/>
            </p:custDataLst>
          </p:nvPr>
        </p:nvSpPr>
        <p:spPr>
          <a:xfrm>
            <a:off x="457327" y="5248429"/>
            <a:ext cx="11274425" cy="617537"/>
          </a:xfrm>
          <a:prstGeom prst="rect">
            <a:avLst/>
          </a:prstGeom>
          <a:solidFill>
            <a:schemeClr val="accent4"/>
          </a:solidFill>
        </p:spPr>
        <p:txBody>
          <a:bodyPr vert="horz" lIns="91440" tIns="91440" rIns="91440" bIns="91440" rtlCol="0" anchor="ctr">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solidFill>
                  <a:schemeClr val="bg1"/>
                </a:solidFill>
              </a:rPr>
              <a:t>MedEssenceAI leverages strong data and technical network effects that enhance platform value and create sustainable competitive advantages. These effects improve transcription accuracy, increase customer retention, and reduce marginal costs as the user base grows, driving long-term growth and market leadership.</a:t>
            </a:r>
          </a:p>
        </p:txBody>
      </p:sp>
      <p:sp>
        <p:nvSpPr>
          <p:cNvPr id="10" name="Footer Placeholder 9">
            <a:extLst>
              <a:ext uri="{FF2B5EF4-FFF2-40B4-BE49-F238E27FC236}">
                <a16:creationId xmlns:a16="http://schemas.microsoft.com/office/drawing/2014/main" id="{C6565B03-8929-BCE0-9D9F-2989E43F4759}"/>
              </a:ext>
            </a:extLst>
          </p:cNvPr>
          <p:cNvSpPr>
            <a:spLocks noGrp="1"/>
          </p:cNvSpPr>
          <p:nvPr>
            <p:ph type="ftr" sz="quarter" idx="16"/>
          </p:nvPr>
        </p:nvSpPr>
        <p:spPr/>
        <p:txBody>
          <a:bodyPr/>
          <a:lstStyle/>
          <a:p>
            <a:r>
              <a:rPr lang="en-US"/>
              <a:t>CONFIDENTIAL | DRAFT</a:t>
            </a:r>
          </a:p>
        </p:txBody>
      </p:sp>
      <p:sp>
        <p:nvSpPr>
          <p:cNvPr id="12" name="Slide Number Placeholder 11">
            <a:extLst>
              <a:ext uri="{FF2B5EF4-FFF2-40B4-BE49-F238E27FC236}">
                <a16:creationId xmlns:a16="http://schemas.microsoft.com/office/drawing/2014/main" id="{638CBF5E-3D7E-7082-18C0-6521AC61A049}"/>
              </a:ext>
            </a:extLst>
          </p:cNvPr>
          <p:cNvSpPr>
            <a:spLocks noGrp="1"/>
          </p:cNvSpPr>
          <p:nvPr>
            <p:ph type="sldNum" sz="quarter" idx="17"/>
          </p:nvPr>
        </p:nvSpPr>
        <p:spPr/>
        <p:txBody>
          <a:bodyPr/>
          <a:lstStyle/>
          <a:p>
            <a:fld id="{0122C274-3D99-4A24-ADE9-DD3F36DBA14D}" type="slidenum">
              <a:rPr lang="en-US" smtClean="0"/>
              <a:t>15</a:t>
            </a:fld>
            <a:endParaRPr lang="en-US"/>
          </a:p>
        </p:txBody>
      </p:sp>
    </p:spTree>
    <p:custDataLst>
      <p:tags r:id="rId1"/>
    </p:custDataLst>
    <p:extLst>
      <p:ext uri="{BB962C8B-B14F-4D97-AF65-F5344CB8AC3E}">
        <p14:creationId xmlns:p14="http://schemas.microsoft.com/office/powerpoint/2010/main" val="2804979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F7183-719D-1FF0-2C8B-DC7E4D7F0969}"/>
            </a:ext>
          </a:extLst>
        </p:cNvPr>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05432861-D9EF-BC7B-6668-DE7A0F039867}"/>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3" imgW="7772400" imgH="10058400" progId="TCLayout.ActiveDocument.1">
                  <p:embed/>
                </p:oleObj>
              </mc:Choice>
              <mc:Fallback>
                <p:oleObj name="think-cell Slide" r:id="rId13" imgW="7772400" imgH="10058400" progId="TCLayout.ActiveDocument.1">
                  <p:embed/>
                  <p:pic>
                    <p:nvPicPr>
                      <p:cNvPr id="11" name="think-cell data - do not delete" hidden="1">
                        <a:extLst>
                          <a:ext uri="{FF2B5EF4-FFF2-40B4-BE49-F238E27FC236}">
                            <a16:creationId xmlns:a16="http://schemas.microsoft.com/office/drawing/2014/main" id="{05432861-D9EF-BC7B-6668-DE7A0F039867}"/>
                          </a:ext>
                        </a:extLst>
                      </p:cNvPr>
                      <p:cNvPicPr/>
                      <p:nvPr/>
                    </p:nvPicPr>
                    <p:blipFill>
                      <a:blip r:embed="rId1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83656BDE-93EA-28EA-0DF7-9CB3778D5E07}"/>
              </a:ext>
            </a:extLst>
          </p:cNvPr>
          <p:cNvSpPr>
            <a:spLocks noGrp="1"/>
          </p:cNvSpPr>
          <p:nvPr>
            <p:ph type="title"/>
            <p:custDataLst>
              <p:tags r:id="rId3"/>
            </p:custDataLst>
          </p:nvPr>
        </p:nvSpPr>
        <p:spPr/>
        <p:txBody>
          <a:bodyPr vert="horz">
            <a:normAutofit/>
          </a:bodyPr>
          <a:lstStyle/>
          <a:p>
            <a:r>
              <a:rPr lang="en-US"/>
              <a:t>Risk Analysis &amp; Mitigation</a:t>
            </a:r>
          </a:p>
        </p:txBody>
      </p:sp>
      <p:sp>
        <p:nvSpPr>
          <p:cNvPr id="4" name="Text Placeholder 3">
            <a:extLst>
              <a:ext uri="{FF2B5EF4-FFF2-40B4-BE49-F238E27FC236}">
                <a16:creationId xmlns:a16="http://schemas.microsoft.com/office/drawing/2014/main" id="{2A03F005-CFCC-F161-4357-E28B02BD912C}"/>
              </a:ext>
            </a:extLst>
          </p:cNvPr>
          <p:cNvSpPr>
            <a:spLocks noGrp="1"/>
          </p:cNvSpPr>
          <p:nvPr>
            <p:ph type="body" sz="quarter" idx="14"/>
            <p:custDataLst>
              <p:tags r:id="rId4"/>
            </p:custDataLst>
          </p:nvPr>
        </p:nvSpPr>
        <p:spPr/>
        <p:txBody>
          <a:bodyPr/>
          <a:lstStyle/>
          <a:p>
            <a:r>
              <a:rPr lang="en-US"/>
              <a:t>Risk Analysis</a:t>
            </a:r>
          </a:p>
        </p:txBody>
      </p:sp>
      <p:sp>
        <p:nvSpPr>
          <p:cNvPr id="6" name="Google Shape;703;p114">
            <a:extLst>
              <a:ext uri="{FF2B5EF4-FFF2-40B4-BE49-F238E27FC236}">
                <a16:creationId xmlns:a16="http://schemas.microsoft.com/office/drawing/2014/main" id="{BFAFDA54-D308-E373-C4C9-E8117DD5EAAA}"/>
              </a:ext>
            </a:extLst>
          </p:cNvPr>
          <p:cNvSpPr txBox="1"/>
          <p:nvPr>
            <p:custDataLst>
              <p:tags r:id="rId5"/>
            </p:custDataLst>
          </p:nvPr>
        </p:nvSpPr>
        <p:spPr>
          <a:xfrm>
            <a:off x="457200" y="1938266"/>
            <a:ext cx="3518035" cy="3282979"/>
          </a:xfrm>
          <a:prstGeom prst="rect">
            <a:avLst/>
          </a:prstGeom>
          <a:noFill/>
          <a:ln>
            <a:noFill/>
          </a:ln>
        </p:spPr>
        <p:txBody>
          <a:bodyPr spcFirstLastPara="1" wrap="square" lIns="91440" tIns="45720" rIns="91440" bIns="45720" anchor="t" anchorCtr="0">
            <a:normAutofit fontScale="92500"/>
          </a:bodyPr>
          <a:lstStyle/>
          <a:p>
            <a:pPr>
              <a:spcAft>
                <a:spcPts val="1200"/>
              </a:spcAft>
            </a:pPr>
            <a:r>
              <a:rPr lang="en-US" sz="1200"/>
              <a:t>AI/ML Model Risks: Potential for model degradation or hallucination in sensitive medical contexts.
Mitigation: Multi-LLM validation, human-in-the-loop verification, and confidence scoring systems to ensure accuracy.
Impact: Medium severity with low probability due to rigorous testing and fallback mechanisms.
Data Privacy &amp; Security: Risk of GDPR violations or unauthorized medical data breaches.
Mitigation: End-to-end encryption, GDPR compliance framework, and regular security audits.
Impact: High severity but low probability given strong compliance and monitoring protocols.</a:t>
            </a:r>
          </a:p>
        </p:txBody>
      </p:sp>
      <p:sp>
        <p:nvSpPr>
          <p:cNvPr id="8" name="Google Shape;10527;p9415">
            <a:extLst>
              <a:ext uri="{FF2B5EF4-FFF2-40B4-BE49-F238E27FC236}">
                <a16:creationId xmlns:a16="http://schemas.microsoft.com/office/drawing/2014/main" id="{81A75005-0D1C-CE5D-E412-CA937E36ADD0}"/>
              </a:ext>
            </a:extLst>
          </p:cNvPr>
          <p:cNvSpPr txBox="1"/>
          <p:nvPr>
            <p:custDataLst>
              <p:tags r:id="rId6"/>
            </p:custDataLst>
          </p:nvPr>
        </p:nvSpPr>
        <p:spPr>
          <a:xfrm>
            <a:off x="457200" y="1389593"/>
            <a:ext cx="3518035" cy="394297"/>
          </a:xfrm>
          <a:prstGeom prst="rect">
            <a:avLst/>
          </a:prstGeom>
          <a:solidFill>
            <a:schemeClr val="tx2"/>
          </a:solidFill>
          <a:ln>
            <a:noFill/>
          </a:ln>
        </p:spPr>
        <p:txBody>
          <a:bodyPr spcFirstLastPara="1" wrap="square" lIns="45720" tIns="45720" rIns="45720" bIns="45720" anchor="ctr" anchorCtr="0">
            <a:normAutofit/>
          </a:bodyPr>
          <a:lstStyle/>
          <a:p>
            <a:pPr>
              <a:buSzPts val="1100"/>
            </a:pPr>
            <a:r>
              <a:rPr lang="en-US" sz="1200" b="1">
                <a:solidFill>
                  <a:srgbClr val="FFFFFF"/>
                </a:solidFill>
              </a:rPr>
              <a:t>Technology Risks</a:t>
            </a:r>
          </a:p>
        </p:txBody>
      </p:sp>
      <p:sp>
        <p:nvSpPr>
          <p:cNvPr id="10" name="Google Shape;703;p114">
            <a:extLst>
              <a:ext uri="{FF2B5EF4-FFF2-40B4-BE49-F238E27FC236}">
                <a16:creationId xmlns:a16="http://schemas.microsoft.com/office/drawing/2014/main" id="{A155D5B3-2E8C-7C17-3523-3B7550FC356A}"/>
              </a:ext>
            </a:extLst>
          </p:cNvPr>
          <p:cNvSpPr txBox="1"/>
          <p:nvPr>
            <p:custDataLst>
              <p:tags r:id="rId7"/>
            </p:custDataLst>
          </p:nvPr>
        </p:nvSpPr>
        <p:spPr>
          <a:xfrm>
            <a:off x="4329381" y="1936334"/>
            <a:ext cx="3538671" cy="3282979"/>
          </a:xfrm>
          <a:prstGeom prst="rect">
            <a:avLst/>
          </a:prstGeom>
          <a:noFill/>
          <a:ln>
            <a:noFill/>
          </a:ln>
        </p:spPr>
        <p:txBody>
          <a:bodyPr spcFirstLastPara="1" wrap="square" lIns="91440" tIns="45720" rIns="91440" bIns="45720" anchor="t" anchorCtr="0">
            <a:normAutofit fontScale="92500" lnSpcReduction="10000"/>
          </a:bodyPr>
          <a:lstStyle/>
          <a:p>
            <a:pPr>
              <a:spcAft>
                <a:spcPts val="1200"/>
              </a:spcAft>
            </a:pPr>
            <a:r>
              <a:rPr lang="en-US" sz="1200"/>
              <a:t>Competition from Big Tech: Threat from Microsoft Nuance, Google, and Amazon entering medical AI space.
Mitigation: Focused German market specialization, deep workflow integration, and strong customer relationships.
Impact: Medium severity with medium probability, requiring continuous innovation and differentiation.
Regulatory Changes: Potential shifts in medical AI regulations and transcription certification requirements.
Mitigation: Active regulatory advisory board and compliance-first product architecture.
Impact: Medium severity with low probability, managed through proactive engagement.</a:t>
            </a:r>
          </a:p>
        </p:txBody>
      </p:sp>
      <p:sp>
        <p:nvSpPr>
          <p:cNvPr id="12" name="Google Shape;10527;p9415">
            <a:extLst>
              <a:ext uri="{FF2B5EF4-FFF2-40B4-BE49-F238E27FC236}">
                <a16:creationId xmlns:a16="http://schemas.microsoft.com/office/drawing/2014/main" id="{AF566F31-194B-C06A-A3C1-6BE7E284594B}"/>
              </a:ext>
            </a:extLst>
          </p:cNvPr>
          <p:cNvSpPr txBox="1"/>
          <p:nvPr>
            <p:custDataLst>
              <p:tags r:id="rId8"/>
            </p:custDataLst>
          </p:nvPr>
        </p:nvSpPr>
        <p:spPr>
          <a:xfrm>
            <a:off x="4329381" y="1387661"/>
            <a:ext cx="3538671" cy="394297"/>
          </a:xfrm>
          <a:prstGeom prst="rect">
            <a:avLst/>
          </a:prstGeom>
          <a:solidFill>
            <a:schemeClr val="tx2"/>
          </a:solidFill>
          <a:ln>
            <a:noFill/>
          </a:ln>
        </p:spPr>
        <p:txBody>
          <a:bodyPr spcFirstLastPara="1" wrap="square" lIns="45720" tIns="45720" rIns="45720" bIns="45720" anchor="ctr" anchorCtr="0">
            <a:normAutofit/>
          </a:bodyPr>
          <a:lstStyle/>
          <a:p>
            <a:pPr>
              <a:buSzPts val="1100"/>
            </a:pPr>
            <a:r>
              <a:rPr lang="en-US" sz="1200" b="1">
                <a:solidFill>
                  <a:srgbClr val="FFFFFF"/>
                </a:solidFill>
              </a:rPr>
              <a:t>Market Risks</a:t>
            </a:r>
          </a:p>
        </p:txBody>
      </p:sp>
      <p:sp>
        <p:nvSpPr>
          <p:cNvPr id="14" name="Google Shape;703;p114">
            <a:extLst>
              <a:ext uri="{FF2B5EF4-FFF2-40B4-BE49-F238E27FC236}">
                <a16:creationId xmlns:a16="http://schemas.microsoft.com/office/drawing/2014/main" id="{3B6599CE-328B-2D45-E651-0B3423949881}"/>
              </a:ext>
            </a:extLst>
          </p:cNvPr>
          <p:cNvSpPr txBox="1"/>
          <p:nvPr>
            <p:custDataLst>
              <p:tags r:id="rId9"/>
            </p:custDataLst>
          </p:nvPr>
        </p:nvSpPr>
        <p:spPr>
          <a:xfrm>
            <a:off x="8222196" y="1936334"/>
            <a:ext cx="3538671" cy="3282979"/>
          </a:xfrm>
          <a:prstGeom prst="rect">
            <a:avLst/>
          </a:prstGeom>
          <a:noFill/>
          <a:ln>
            <a:noFill/>
          </a:ln>
        </p:spPr>
        <p:txBody>
          <a:bodyPr spcFirstLastPara="1" wrap="square" lIns="91440" tIns="45720" rIns="91440" bIns="45720" anchor="t" anchorCtr="0">
            <a:normAutofit lnSpcReduction="10000"/>
          </a:bodyPr>
          <a:lstStyle/>
          <a:p>
            <a:pPr>
              <a:spcAft>
                <a:spcPts val="1200"/>
              </a:spcAft>
            </a:pPr>
            <a:r>
              <a:rPr lang="en-US" sz="1200"/>
              <a:t>Scaling Challenges: Risks in expanding customer success capabilities and managing increasing product complexity.
Mitigation: Development of playbooks, automation of customer success processes, and modular product architecture.
Impact: Medium severity with medium probability, addressed by structured operational planning.
Downside Scenarios: Preparedness for slower adoption, higher churn, and increased customer acquisition costs.
Mitigation: Robust financial planning, diversified sales channels, and continuous customer engagement.</a:t>
            </a:r>
          </a:p>
        </p:txBody>
      </p:sp>
      <p:sp>
        <p:nvSpPr>
          <p:cNvPr id="16" name="Google Shape;10527;p9415">
            <a:extLst>
              <a:ext uri="{FF2B5EF4-FFF2-40B4-BE49-F238E27FC236}">
                <a16:creationId xmlns:a16="http://schemas.microsoft.com/office/drawing/2014/main" id="{01E933A3-B881-F56B-E575-27B3D0040BD0}"/>
              </a:ext>
            </a:extLst>
          </p:cNvPr>
          <p:cNvSpPr txBox="1"/>
          <p:nvPr>
            <p:custDataLst>
              <p:tags r:id="rId10"/>
            </p:custDataLst>
          </p:nvPr>
        </p:nvSpPr>
        <p:spPr>
          <a:xfrm>
            <a:off x="8222198" y="1387661"/>
            <a:ext cx="3538672" cy="394297"/>
          </a:xfrm>
          <a:prstGeom prst="rect">
            <a:avLst/>
          </a:prstGeom>
          <a:solidFill>
            <a:schemeClr val="tx2"/>
          </a:solidFill>
          <a:ln>
            <a:noFill/>
          </a:ln>
        </p:spPr>
        <p:txBody>
          <a:bodyPr spcFirstLastPara="1" wrap="square" lIns="45720" tIns="45720" rIns="45720" bIns="45720" anchor="ctr" anchorCtr="0">
            <a:normAutofit/>
          </a:bodyPr>
          <a:lstStyle/>
          <a:p>
            <a:pPr>
              <a:buSzPts val="1100"/>
            </a:pPr>
            <a:r>
              <a:rPr lang="en-US" sz="1200" b="1">
                <a:solidFill>
                  <a:srgbClr val="FFFFFF"/>
                </a:solidFill>
              </a:rPr>
              <a:t>Execution Risks</a:t>
            </a:r>
          </a:p>
        </p:txBody>
      </p:sp>
      <p:sp>
        <p:nvSpPr>
          <p:cNvPr id="9" name="Text Placeholder 4">
            <a:extLst>
              <a:ext uri="{FF2B5EF4-FFF2-40B4-BE49-F238E27FC236}">
                <a16:creationId xmlns:a16="http://schemas.microsoft.com/office/drawing/2014/main" id="{E1408871-5372-0C76-8DC0-8F3FD59D9CD3}"/>
              </a:ext>
            </a:extLst>
          </p:cNvPr>
          <p:cNvSpPr>
            <a:spLocks noGrp="1"/>
          </p:cNvSpPr>
          <p:nvPr>
            <p:ph type="body" sz="quarter" idx="15"/>
            <p:custDataLst>
              <p:tags r:id="rId11"/>
            </p:custDataLst>
          </p:nvPr>
        </p:nvSpPr>
        <p:spPr>
          <a:xfrm>
            <a:off x="457327" y="5373689"/>
            <a:ext cx="11274425" cy="617537"/>
          </a:xfrm>
          <a:solidFill>
            <a:schemeClr val="accent4"/>
          </a:solidFill>
        </p:spPr>
        <p:txBody>
          <a:bodyPr lIns="91440" tIns="91440" rIns="91440" bIns="91440" anchor="ctr"/>
          <a:lstStyle/>
          <a:p>
            <a:r>
              <a:rPr lang="en-US" b="1">
                <a:solidFill>
                  <a:schemeClr val="bg1"/>
                </a:solidFill>
              </a:rPr>
              <a:t>MedEssenceAI proactively addresses key risks across technology, market, and execution domains with robust mitigation strategies to ensure sustained growth, compliance, and competitive advantage.</a:t>
            </a:r>
          </a:p>
        </p:txBody>
      </p:sp>
      <p:cxnSp>
        <p:nvCxnSpPr>
          <p:cNvPr id="2" name="Google Shape;559;p88">
            <a:extLst>
              <a:ext uri="{FF2B5EF4-FFF2-40B4-BE49-F238E27FC236}">
                <a16:creationId xmlns:a16="http://schemas.microsoft.com/office/drawing/2014/main" id="{DD9DB566-21D6-E344-84D3-99BF46CD58DC}"/>
              </a:ext>
            </a:extLst>
          </p:cNvPr>
          <p:cNvCxnSpPr>
            <a:cxnSpLocks/>
          </p:cNvCxnSpPr>
          <p:nvPr/>
        </p:nvCxnSpPr>
        <p:spPr>
          <a:xfrm>
            <a:off x="8045125" y="1387661"/>
            <a:ext cx="0" cy="3623726"/>
          </a:xfrm>
          <a:prstGeom prst="straightConnector1">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 name="Google Shape;559;p88">
            <a:extLst>
              <a:ext uri="{FF2B5EF4-FFF2-40B4-BE49-F238E27FC236}">
                <a16:creationId xmlns:a16="http://schemas.microsoft.com/office/drawing/2014/main" id="{3ECAB9AF-DE72-F466-CFA7-716BB8B815FA}"/>
              </a:ext>
            </a:extLst>
          </p:cNvPr>
          <p:cNvCxnSpPr>
            <a:cxnSpLocks/>
          </p:cNvCxnSpPr>
          <p:nvPr/>
        </p:nvCxnSpPr>
        <p:spPr>
          <a:xfrm>
            <a:off x="4152308" y="1387661"/>
            <a:ext cx="0" cy="3623726"/>
          </a:xfrm>
          <a:prstGeom prst="straightConnector1">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3" name="Footer Placeholder 12">
            <a:extLst>
              <a:ext uri="{FF2B5EF4-FFF2-40B4-BE49-F238E27FC236}">
                <a16:creationId xmlns:a16="http://schemas.microsoft.com/office/drawing/2014/main" id="{BC53F225-43D8-894F-C3D7-FE9BEF7BF015}"/>
              </a:ext>
            </a:extLst>
          </p:cNvPr>
          <p:cNvSpPr>
            <a:spLocks noGrp="1"/>
          </p:cNvSpPr>
          <p:nvPr>
            <p:ph type="ftr" sz="quarter" idx="16"/>
          </p:nvPr>
        </p:nvSpPr>
        <p:spPr/>
        <p:txBody>
          <a:bodyPr/>
          <a:lstStyle/>
          <a:p>
            <a:r>
              <a:rPr lang="en-US"/>
              <a:t>CONFIDENTIAL | DRAFT</a:t>
            </a:r>
          </a:p>
        </p:txBody>
      </p:sp>
      <p:sp>
        <p:nvSpPr>
          <p:cNvPr id="15" name="Slide Number Placeholder 14">
            <a:extLst>
              <a:ext uri="{FF2B5EF4-FFF2-40B4-BE49-F238E27FC236}">
                <a16:creationId xmlns:a16="http://schemas.microsoft.com/office/drawing/2014/main" id="{A40AE714-2E26-68BC-8AC5-AB2B044E8789}"/>
              </a:ext>
            </a:extLst>
          </p:cNvPr>
          <p:cNvSpPr>
            <a:spLocks noGrp="1"/>
          </p:cNvSpPr>
          <p:nvPr>
            <p:ph type="sldNum" sz="quarter" idx="17"/>
          </p:nvPr>
        </p:nvSpPr>
        <p:spPr/>
        <p:txBody>
          <a:bodyPr/>
          <a:lstStyle/>
          <a:p>
            <a:fld id="{0122C274-3D99-4A24-ADE9-DD3F36DBA14D}" type="slidenum">
              <a:rPr lang="en-US" smtClean="0"/>
              <a:t>16</a:t>
            </a:fld>
            <a:endParaRPr lang="en-US"/>
          </a:p>
        </p:txBody>
      </p:sp>
    </p:spTree>
    <p:custDataLst>
      <p:tags r:id="rId1"/>
    </p:custDataLst>
    <p:extLst>
      <p:ext uri="{BB962C8B-B14F-4D97-AF65-F5344CB8AC3E}">
        <p14:creationId xmlns:p14="http://schemas.microsoft.com/office/powerpoint/2010/main" val="1747965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B22A3-B84B-B68C-8130-9EB80092F1E5}"/>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F2C7CB6-F9DD-EF7D-E3B4-1E57A68CCF0D}"/>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3" imgW="7772400" imgH="10058400" progId="TCLayout.ActiveDocument.1">
                  <p:embed/>
                </p:oleObj>
              </mc:Choice>
              <mc:Fallback>
                <p:oleObj name="think-cell Slide" r:id="rId13" imgW="7772400" imgH="10058400" progId="TCLayout.ActiveDocument.1">
                  <p:embed/>
                  <p:pic>
                    <p:nvPicPr>
                      <p:cNvPr id="5" name="think-cell data - do not delete" hidden="1">
                        <a:extLst>
                          <a:ext uri="{FF2B5EF4-FFF2-40B4-BE49-F238E27FC236}">
                            <a16:creationId xmlns:a16="http://schemas.microsoft.com/office/drawing/2014/main" id="{9F2C7CB6-F9DD-EF7D-E3B4-1E57A68CCF0D}"/>
                          </a:ext>
                        </a:extLst>
                      </p:cNvPr>
                      <p:cNvPicPr/>
                      <p:nvPr/>
                    </p:nvPicPr>
                    <p:blipFill>
                      <a:blip r:embed="rId1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CBA44330-2BB3-813E-BC93-328C99BC5B5A}"/>
              </a:ext>
            </a:extLst>
          </p:cNvPr>
          <p:cNvSpPr>
            <a:spLocks noGrp="1"/>
          </p:cNvSpPr>
          <p:nvPr>
            <p:ph type="title"/>
            <p:custDataLst>
              <p:tags r:id="rId3"/>
            </p:custDataLst>
          </p:nvPr>
        </p:nvSpPr>
        <p:spPr/>
        <p:txBody>
          <a:bodyPr vert="horz">
            <a:normAutofit/>
          </a:bodyPr>
          <a:lstStyle/>
          <a:p>
            <a:r>
              <a:rPr lang="en-US"/>
              <a:t>Downside Scenarios &amp; Protection</a:t>
            </a:r>
          </a:p>
        </p:txBody>
      </p:sp>
      <p:sp>
        <p:nvSpPr>
          <p:cNvPr id="4" name="Text Placeholder 3">
            <a:extLst>
              <a:ext uri="{FF2B5EF4-FFF2-40B4-BE49-F238E27FC236}">
                <a16:creationId xmlns:a16="http://schemas.microsoft.com/office/drawing/2014/main" id="{224DDD50-1516-927A-C044-DBF9B096775D}"/>
              </a:ext>
            </a:extLst>
          </p:cNvPr>
          <p:cNvSpPr>
            <a:spLocks noGrp="1"/>
          </p:cNvSpPr>
          <p:nvPr>
            <p:ph type="body" sz="quarter" idx="14"/>
            <p:custDataLst>
              <p:tags r:id="rId4"/>
            </p:custDataLst>
          </p:nvPr>
        </p:nvSpPr>
        <p:spPr/>
        <p:txBody>
          <a:bodyPr/>
          <a:lstStyle/>
          <a:p>
            <a:r>
              <a:rPr lang="en-US"/>
              <a:t>Risk Management</a:t>
            </a:r>
          </a:p>
        </p:txBody>
      </p:sp>
      <p:sp>
        <p:nvSpPr>
          <p:cNvPr id="11" name="Text Placeholder 10">
            <a:extLst>
              <a:ext uri="{FF2B5EF4-FFF2-40B4-BE49-F238E27FC236}">
                <a16:creationId xmlns:a16="http://schemas.microsoft.com/office/drawing/2014/main" id="{9B3B7AF8-1A9A-A380-B86E-9940C100B0E5}"/>
              </a:ext>
            </a:extLst>
          </p:cNvPr>
          <p:cNvSpPr>
            <a:spLocks noGrp="1"/>
          </p:cNvSpPr>
          <p:nvPr>
            <p:ph type="body" sz="quarter" idx="15"/>
            <p:custDataLst>
              <p:tags r:id="rId5"/>
            </p:custDataLst>
          </p:nvPr>
        </p:nvSpPr>
        <p:spPr/>
        <p:txBody>
          <a:bodyPr/>
          <a:lstStyle/>
          <a:p>
            <a:r>
              <a:rPr lang="en-US"/>
              <a:t>MedEssenceAI has clearly defined downside, base, and upside cases with associated probabilities and revenue outcomes, supported by strong downside protections to mitigate investor risk while maintaining significant upside potential.</a:t>
            </a:r>
          </a:p>
        </p:txBody>
      </p:sp>
      <p:sp>
        <p:nvSpPr>
          <p:cNvPr id="13" name="Google Shape;703;p114">
            <a:extLst>
              <a:ext uri="{FF2B5EF4-FFF2-40B4-BE49-F238E27FC236}">
                <a16:creationId xmlns:a16="http://schemas.microsoft.com/office/drawing/2014/main" id="{D14B2B9F-3EA3-441C-338B-BCCACD31C105}"/>
              </a:ext>
            </a:extLst>
          </p:cNvPr>
          <p:cNvSpPr txBox="1"/>
          <p:nvPr>
            <p:custDataLst>
              <p:tags r:id="rId6"/>
            </p:custDataLst>
          </p:nvPr>
        </p:nvSpPr>
        <p:spPr>
          <a:xfrm>
            <a:off x="2146061" y="1798118"/>
            <a:ext cx="9600197" cy="1371600"/>
          </a:xfrm>
          <a:prstGeom prst="rect">
            <a:avLst/>
          </a:prstGeom>
          <a:noFill/>
          <a:ln>
            <a:noFill/>
          </a:ln>
        </p:spPr>
        <p:txBody>
          <a:bodyPr spcFirstLastPara="1" wrap="square" lIns="45720" tIns="45720" rIns="45720" bIns="45720" anchor="t" anchorCtr="0">
            <a:normAutofit/>
          </a:bodyPr>
          <a:lstStyle/>
          <a:p>
            <a:pPr marL="171450" indent="-171450">
              <a:spcAft>
                <a:spcPts val="200"/>
              </a:spcAft>
              <a:buFont typeface="Arial" panose="020B0604020202020204" pitchFamily="34" charset="0"/>
              <a:buChar char="•"/>
            </a:pPr>
            <a:r>
              <a:rPr lang="en-US" sz="1200"/>
              <a:t>Slower customer adoption impacts revenue growth, resulting in €24M Year 5 revenue.
Annual churn rate increases to 15%, significantly above the 6% base case.
Customer Acquisition Cost rises 40%, increasing sales and marketing expenses.
Pressure on unit economics and slower path to profitability.
Highlights risk from market and execution challenges.</a:t>
            </a:r>
          </a:p>
        </p:txBody>
      </p:sp>
      <p:sp>
        <p:nvSpPr>
          <p:cNvPr id="15" name="Google Shape;10527;p9415">
            <a:extLst>
              <a:ext uri="{FF2B5EF4-FFF2-40B4-BE49-F238E27FC236}">
                <a16:creationId xmlns:a16="http://schemas.microsoft.com/office/drawing/2014/main" id="{FF6AD8BF-96E2-8340-6D1F-11002574D643}"/>
              </a:ext>
            </a:extLst>
          </p:cNvPr>
          <p:cNvSpPr txBox="1"/>
          <p:nvPr>
            <p:custDataLst>
              <p:tags r:id="rId7"/>
            </p:custDataLst>
          </p:nvPr>
        </p:nvSpPr>
        <p:spPr>
          <a:xfrm>
            <a:off x="457199" y="1798118"/>
            <a:ext cx="1533643" cy="1371600"/>
          </a:xfrm>
          <a:prstGeom prst="rect">
            <a:avLst/>
          </a:prstGeom>
          <a:solidFill>
            <a:schemeClr val="accent1"/>
          </a:solidFill>
          <a:ln>
            <a:noFill/>
          </a:ln>
        </p:spPr>
        <p:txBody>
          <a:bodyPr spcFirstLastPara="1" wrap="square" lIns="91440" tIns="91440" rIns="91440" bIns="91440" anchor="t" anchorCtr="0">
            <a:normAutofit/>
          </a:bodyPr>
          <a:lstStyle/>
          <a:p>
            <a:pPr>
              <a:buSzPts val="1100"/>
            </a:pPr>
            <a:r>
              <a:rPr lang="en-US" sz="1200" b="1">
                <a:solidFill>
                  <a:srgbClr val="FFFFFF"/>
                </a:solidFill>
              </a:rPr>
              <a:t>Bear Case Scenario (25% Probability)</a:t>
            </a:r>
          </a:p>
        </p:txBody>
      </p:sp>
      <p:sp>
        <p:nvSpPr>
          <p:cNvPr id="17" name="Google Shape;703;p114">
            <a:extLst>
              <a:ext uri="{FF2B5EF4-FFF2-40B4-BE49-F238E27FC236}">
                <a16:creationId xmlns:a16="http://schemas.microsoft.com/office/drawing/2014/main" id="{9B385BF9-4149-AD30-2013-B5E8EB13B7A7}"/>
              </a:ext>
            </a:extLst>
          </p:cNvPr>
          <p:cNvSpPr txBox="1"/>
          <p:nvPr>
            <p:custDataLst>
              <p:tags r:id="rId8"/>
            </p:custDataLst>
          </p:nvPr>
        </p:nvSpPr>
        <p:spPr>
          <a:xfrm>
            <a:off x="2146061" y="3327196"/>
            <a:ext cx="9600197" cy="1371600"/>
          </a:xfrm>
          <a:prstGeom prst="rect">
            <a:avLst/>
          </a:prstGeom>
          <a:noFill/>
          <a:ln>
            <a:noFill/>
          </a:ln>
        </p:spPr>
        <p:txBody>
          <a:bodyPr spcFirstLastPara="1" wrap="square" lIns="45720" tIns="45720" rIns="45720" bIns="45720" anchor="t" anchorCtr="0">
            <a:normAutofit/>
          </a:bodyPr>
          <a:lstStyle>
            <a:defPPr>
              <a:defRPr lang="en-US"/>
            </a:defPPr>
            <a:lvl1pPr marL="171450" indent="-171450">
              <a:spcAft>
                <a:spcPts val="200"/>
              </a:spcAft>
              <a:buFont typeface="Arial" panose="020B0604020202020204" pitchFamily="34" charset="0"/>
              <a:buChar char="•"/>
              <a:defRPr sz="1200"/>
            </a:lvl1pPr>
          </a:lstStyle>
          <a:p>
            <a:pPr marL="171450" indent="-171450">
              <a:spcAft>
                <a:spcPts val="200"/>
              </a:spcAft>
              <a:buFont typeface="Arial" panose="020B0604020202020204" pitchFamily="34" charset="0"/>
              <a:buChar char="•"/>
            </a:pPr>
            <a:r>
              <a:rPr lang="en-US" sz="1200"/>
              <a:t>Execution as planned with €40.8M Year 5 revenue target achieved.
Retention and growth metrics meet or exceed projections.
LTV/CAC ratio and Magic Number targets are attained by Year 3.
Path to cash flow and EBITDA positivity remains on track.
Represents the most likely outcome with balanced risk and reward.</a:t>
            </a:r>
          </a:p>
        </p:txBody>
      </p:sp>
      <p:sp>
        <p:nvSpPr>
          <p:cNvPr id="18" name="Google Shape;10527;p9415">
            <a:extLst>
              <a:ext uri="{FF2B5EF4-FFF2-40B4-BE49-F238E27FC236}">
                <a16:creationId xmlns:a16="http://schemas.microsoft.com/office/drawing/2014/main" id="{E909F3C0-28F3-7295-17B6-207483FA57CE}"/>
              </a:ext>
            </a:extLst>
          </p:cNvPr>
          <p:cNvSpPr txBox="1"/>
          <p:nvPr>
            <p:custDataLst>
              <p:tags r:id="rId9"/>
            </p:custDataLst>
          </p:nvPr>
        </p:nvSpPr>
        <p:spPr>
          <a:xfrm>
            <a:off x="457199" y="3327196"/>
            <a:ext cx="1533644" cy="1371600"/>
          </a:xfrm>
          <a:prstGeom prst="rect">
            <a:avLst/>
          </a:prstGeom>
          <a:solidFill>
            <a:schemeClr val="tx2"/>
          </a:solidFill>
          <a:ln>
            <a:noFill/>
          </a:ln>
        </p:spPr>
        <p:txBody>
          <a:bodyPr spcFirstLastPara="1" wrap="square" lIns="91440" tIns="91440" rIns="91440" bIns="91440" anchor="t" anchorCtr="0">
            <a:normAutofit/>
          </a:bodyPr>
          <a:lstStyle/>
          <a:p>
            <a:pPr>
              <a:buSzPts val="1100"/>
            </a:pPr>
            <a:r>
              <a:rPr lang="en-US" sz="1200" b="1">
                <a:solidFill>
                  <a:srgbClr val="FFFFFF"/>
                </a:solidFill>
              </a:rPr>
              <a:t>Base Case Scenario (50% Probability)</a:t>
            </a:r>
          </a:p>
        </p:txBody>
      </p:sp>
      <p:cxnSp>
        <p:nvCxnSpPr>
          <p:cNvPr id="19" name="Straight Connector 18">
            <a:extLst>
              <a:ext uri="{FF2B5EF4-FFF2-40B4-BE49-F238E27FC236}">
                <a16:creationId xmlns:a16="http://schemas.microsoft.com/office/drawing/2014/main" id="{4C4E7D21-DF7E-424D-2A0D-FCAC31E980BA}"/>
              </a:ext>
            </a:extLst>
          </p:cNvPr>
          <p:cNvCxnSpPr>
            <a:cxnSpLocks/>
          </p:cNvCxnSpPr>
          <p:nvPr/>
        </p:nvCxnSpPr>
        <p:spPr>
          <a:xfrm>
            <a:off x="436560" y="3248457"/>
            <a:ext cx="11309698"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Google Shape;703;p114">
            <a:extLst>
              <a:ext uri="{FF2B5EF4-FFF2-40B4-BE49-F238E27FC236}">
                <a16:creationId xmlns:a16="http://schemas.microsoft.com/office/drawing/2014/main" id="{3C28B636-4AD4-DBDD-0A5E-5CA30BFA97FC}"/>
              </a:ext>
            </a:extLst>
          </p:cNvPr>
          <p:cNvSpPr txBox="1"/>
          <p:nvPr>
            <p:custDataLst>
              <p:tags r:id="rId10"/>
            </p:custDataLst>
          </p:nvPr>
        </p:nvSpPr>
        <p:spPr>
          <a:xfrm>
            <a:off x="2146061" y="4856275"/>
            <a:ext cx="9600197" cy="1371600"/>
          </a:xfrm>
          <a:prstGeom prst="rect">
            <a:avLst/>
          </a:prstGeom>
          <a:noFill/>
          <a:ln>
            <a:noFill/>
          </a:ln>
        </p:spPr>
        <p:txBody>
          <a:bodyPr spcFirstLastPara="1" wrap="square" lIns="45720" tIns="45720" rIns="45720" bIns="45720" anchor="t" anchorCtr="0">
            <a:normAutofit/>
          </a:bodyPr>
          <a:lstStyle>
            <a:defPPr>
              <a:defRPr lang="en-US"/>
            </a:defPPr>
            <a:lvl1pPr marL="171450" indent="-171450">
              <a:spcAft>
                <a:spcPts val="200"/>
              </a:spcAft>
              <a:buFont typeface="Arial" panose="020B0604020202020204" pitchFamily="34" charset="0"/>
              <a:buChar char="•"/>
              <a:defRPr sz="1200"/>
            </a:lvl1pPr>
          </a:lstStyle>
          <a:p>
            <a:pPr marL="171450" indent="-171450">
              <a:spcAft>
                <a:spcPts val="200"/>
              </a:spcAft>
              <a:buFont typeface="Arial" panose="020B0604020202020204" pitchFamily="34" charset="0"/>
              <a:buChar char="•"/>
            </a:pPr>
            <a:r>
              <a:rPr lang="en-US" sz="1200"/>
              <a:t>Accelerated customer adoption drives revenue to €62M by Year 5.
Platform effects lead to earlier realization of expansion revenue streams.
Strategic partnerships accelerate growth and market penetration.
Strong unit economics enhance profitability and valuation multiples.
Offers significant upside potential and return acceleration.</a:t>
            </a:r>
          </a:p>
        </p:txBody>
      </p:sp>
      <p:sp>
        <p:nvSpPr>
          <p:cNvPr id="21" name="Google Shape;10527;p9415">
            <a:extLst>
              <a:ext uri="{FF2B5EF4-FFF2-40B4-BE49-F238E27FC236}">
                <a16:creationId xmlns:a16="http://schemas.microsoft.com/office/drawing/2014/main" id="{7C5CA754-BDCD-C973-5A18-EFC735A1B850}"/>
              </a:ext>
            </a:extLst>
          </p:cNvPr>
          <p:cNvSpPr txBox="1"/>
          <p:nvPr>
            <p:custDataLst>
              <p:tags r:id="rId11"/>
            </p:custDataLst>
          </p:nvPr>
        </p:nvSpPr>
        <p:spPr>
          <a:xfrm>
            <a:off x="457200" y="4856275"/>
            <a:ext cx="1533644" cy="1371600"/>
          </a:xfrm>
          <a:prstGeom prst="rect">
            <a:avLst/>
          </a:prstGeom>
          <a:solidFill>
            <a:schemeClr val="accent2"/>
          </a:solidFill>
          <a:ln>
            <a:noFill/>
          </a:ln>
        </p:spPr>
        <p:txBody>
          <a:bodyPr spcFirstLastPara="1" wrap="square" lIns="91440" tIns="91440" rIns="91440" bIns="91440" anchor="t" anchorCtr="0">
            <a:normAutofit/>
          </a:bodyPr>
          <a:lstStyle/>
          <a:p>
            <a:pPr>
              <a:buSzPts val="1100"/>
            </a:pPr>
            <a:r>
              <a:rPr lang="en-US" sz="1200" b="1">
                <a:solidFill>
                  <a:srgbClr val="FFFFFF"/>
                </a:solidFill>
              </a:rPr>
              <a:t>Bull Case Scenario (25% Probability)</a:t>
            </a:r>
          </a:p>
        </p:txBody>
      </p:sp>
      <p:cxnSp>
        <p:nvCxnSpPr>
          <p:cNvPr id="22" name="Straight Connector 21">
            <a:extLst>
              <a:ext uri="{FF2B5EF4-FFF2-40B4-BE49-F238E27FC236}">
                <a16:creationId xmlns:a16="http://schemas.microsoft.com/office/drawing/2014/main" id="{57BD6931-C13F-4C4F-B952-1FB474A83AD8}"/>
              </a:ext>
            </a:extLst>
          </p:cNvPr>
          <p:cNvCxnSpPr>
            <a:cxnSpLocks/>
          </p:cNvCxnSpPr>
          <p:nvPr/>
        </p:nvCxnSpPr>
        <p:spPr>
          <a:xfrm>
            <a:off x="436560" y="4777535"/>
            <a:ext cx="11309698"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17DDFFCA-84E5-B1F2-3A2A-602ECDD324A9}"/>
              </a:ext>
            </a:extLst>
          </p:cNvPr>
          <p:cNvSpPr>
            <a:spLocks noGrp="1"/>
          </p:cNvSpPr>
          <p:nvPr>
            <p:ph type="ftr" sz="quarter" idx="16"/>
          </p:nvPr>
        </p:nvSpPr>
        <p:spPr/>
        <p:txBody>
          <a:bodyPr/>
          <a:lstStyle/>
          <a:p>
            <a:r>
              <a:rPr lang="en-US"/>
              <a:t>CONFIDENTIAL | DRAFT</a:t>
            </a:r>
          </a:p>
        </p:txBody>
      </p:sp>
      <p:sp>
        <p:nvSpPr>
          <p:cNvPr id="7" name="Slide Number Placeholder 6">
            <a:extLst>
              <a:ext uri="{FF2B5EF4-FFF2-40B4-BE49-F238E27FC236}">
                <a16:creationId xmlns:a16="http://schemas.microsoft.com/office/drawing/2014/main" id="{CB4FDCE2-6B03-B1F5-DECE-175C13EEAF83}"/>
              </a:ext>
            </a:extLst>
          </p:cNvPr>
          <p:cNvSpPr>
            <a:spLocks noGrp="1"/>
          </p:cNvSpPr>
          <p:nvPr>
            <p:ph type="sldNum" sz="quarter" idx="17"/>
          </p:nvPr>
        </p:nvSpPr>
        <p:spPr/>
        <p:txBody>
          <a:bodyPr/>
          <a:lstStyle/>
          <a:p>
            <a:fld id="{0122C274-3D99-4A24-ADE9-DD3F36DBA14D}" type="slidenum">
              <a:rPr lang="en-US" smtClean="0"/>
              <a:t>17</a:t>
            </a:fld>
            <a:endParaRPr lang="en-US"/>
          </a:p>
        </p:txBody>
      </p:sp>
    </p:spTree>
    <p:custDataLst>
      <p:tags r:id="rId1"/>
    </p:custDataLst>
    <p:extLst>
      <p:ext uri="{BB962C8B-B14F-4D97-AF65-F5344CB8AC3E}">
        <p14:creationId xmlns:p14="http://schemas.microsoft.com/office/powerpoint/2010/main" val="2531625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605F1-5428-9F0F-8398-05F2F17D98F3}"/>
            </a:ext>
          </a:extLst>
        </p:cNvPr>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8D54083C-2E5F-E4D4-4EE0-B46ECAE55368}"/>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2" imgW="7772400" imgH="10058400" progId="TCLayout.ActiveDocument.1">
                  <p:embed/>
                </p:oleObj>
              </mc:Choice>
              <mc:Fallback>
                <p:oleObj name="think-cell Slide" r:id="rId12" imgW="7772400" imgH="10058400" progId="TCLayout.ActiveDocument.1">
                  <p:embed/>
                  <p:pic>
                    <p:nvPicPr>
                      <p:cNvPr id="6" name="think-cell data - do not delete" hidden="1">
                        <a:extLst>
                          <a:ext uri="{FF2B5EF4-FFF2-40B4-BE49-F238E27FC236}">
                            <a16:creationId xmlns:a16="http://schemas.microsoft.com/office/drawing/2014/main" id="{8D54083C-2E5F-E4D4-4EE0-B46ECAE55368}"/>
                          </a:ext>
                        </a:extLst>
                      </p:cNvPr>
                      <p:cNvPicPr/>
                      <p:nvPr/>
                    </p:nvPicPr>
                    <p:blipFill>
                      <a:blip r:embed="rId13"/>
                      <a:stretch>
                        <a:fillRect/>
                      </a:stretch>
                    </p:blipFill>
                    <p:spPr>
                      <a:xfrm>
                        <a:off x="1588" y="1588"/>
                        <a:ext cx="1227" cy="1588"/>
                      </a:xfrm>
                      <a:prstGeom prst="rect">
                        <a:avLst/>
                      </a:prstGeom>
                    </p:spPr>
                  </p:pic>
                </p:oleObj>
              </mc:Fallback>
            </mc:AlternateContent>
          </a:graphicData>
        </a:graphic>
      </p:graphicFrame>
      <p:graphicFrame>
        <p:nvGraphicFramePr>
          <p:cNvPr id="7" name="Content Placeholder 8">
            <a:extLst>
              <a:ext uri="{FF2B5EF4-FFF2-40B4-BE49-F238E27FC236}">
                <a16:creationId xmlns:a16="http://schemas.microsoft.com/office/drawing/2014/main" id="{F46F7771-4358-60C9-00F2-77092EC16BAD}"/>
              </a:ext>
            </a:extLst>
          </p:cNvPr>
          <p:cNvGraphicFramePr>
            <a:graphicFrameLocks/>
          </p:cNvGraphicFramePr>
          <p:nvPr>
            <p:custDataLst>
              <p:tags r:id="rId3"/>
            </p:custDataLst>
          </p:nvPr>
        </p:nvGraphicFramePr>
        <p:xfrm>
          <a:off x="4661285" y="2552808"/>
          <a:ext cx="6981112" cy="3676395"/>
        </p:xfrm>
        <a:graphic>
          <a:graphicData uri="http://schemas.openxmlformats.org/drawingml/2006/chart">
            <c:chart xmlns:c="http://schemas.openxmlformats.org/drawingml/2006/chart" xmlns:r="http://schemas.openxmlformats.org/officeDocument/2006/relationships" r:id="rId14"/>
          </a:graphicData>
        </a:graphic>
      </p:graphicFrame>
      <p:sp>
        <p:nvSpPr>
          <p:cNvPr id="3" name="Title 2">
            <a:extLst>
              <a:ext uri="{FF2B5EF4-FFF2-40B4-BE49-F238E27FC236}">
                <a16:creationId xmlns:a16="http://schemas.microsoft.com/office/drawing/2014/main" id="{68749AA6-BAD5-6C17-9A65-DF5C10CD9C8D}"/>
              </a:ext>
            </a:extLst>
          </p:cNvPr>
          <p:cNvSpPr>
            <a:spLocks noGrp="1"/>
          </p:cNvSpPr>
          <p:nvPr>
            <p:ph type="title"/>
            <p:custDataLst>
              <p:tags r:id="rId4"/>
            </p:custDataLst>
          </p:nvPr>
        </p:nvSpPr>
        <p:spPr>
          <a:xfrm>
            <a:off x="457200" y="548640"/>
            <a:ext cx="11274552" cy="493776"/>
          </a:xfrm>
        </p:spPr>
        <p:txBody>
          <a:bodyPr vert="horz">
            <a:normAutofit/>
          </a:bodyPr>
          <a:lstStyle/>
          <a:p>
            <a:r>
              <a:rPr lang="en-US"/>
              <a:t>Valuation &amp; Returns Analysis</a:t>
            </a:r>
          </a:p>
        </p:txBody>
      </p:sp>
      <p:sp>
        <p:nvSpPr>
          <p:cNvPr id="4" name="Text Placeholder 3">
            <a:extLst>
              <a:ext uri="{FF2B5EF4-FFF2-40B4-BE49-F238E27FC236}">
                <a16:creationId xmlns:a16="http://schemas.microsoft.com/office/drawing/2014/main" id="{6096BE0C-4627-CD77-F643-FFC7985A3F86}"/>
              </a:ext>
            </a:extLst>
          </p:cNvPr>
          <p:cNvSpPr>
            <a:spLocks noGrp="1"/>
          </p:cNvSpPr>
          <p:nvPr>
            <p:ph type="body" sz="quarter" idx="14"/>
            <p:custDataLst>
              <p:tags r:id="rId5"/>
            </p:custDataLst>
          </p:nvPr>
        </p:nvSpPr>
        <p:spPr>
          <a:xfrm>
            <a:off x="457200" y="282321"/>
            <a:ext cx="11274425" cy="266319"/>
          </a:xfrm>
        </p:spPr>
        <p:txBody>
          <a:bodyPr/>
          <a:lstStyle/>
          <a:p>
            <a:r>
              <a:rPr lang="en-US"/>
              <a:t>Valuation</a:t>
            </a:r>
          </a:p>
        </p:txBody>
      </p:sp>
      <p:sp>
        <p:nvSpPr>
          <p:cNvPr id="44" name="Text Placeholder 4">
            <a:extLst>
              <a:ext uri="{FF2B5EF4-FFF2-40B4-BE49-F238E27FC236}">
                <a16:creationId xmlns:a16="http://schemas.microsoft.com/office/drawing/2014/main" id="{147D4408-62AD-6B27-74D7-49FFFD99A747}"/>
              </a:ext>
            </a:extLst>
          </p:cNvPr>
          <p:cNvSpPr>
            <a:spLocks noGrp="1"/>
          </p:cNvSpPr>
          <p:nvPr>
            <p:ph type="body" sz="quarter" idx="15"/>
            <p:custDataLst>
              <p:tags r:id="rId6"/>
            </p:custDataLst>
          </p:nvPr>
        </p:nvSpPr>
        <p:spPr>
          <a:xfrm>
            <a:off x="457200" y="1042988"/>
            <a:ext cx="11274425" cy="617537"/>
          </a:xfrm>
        </p:spPr>
        <p:txBody>
          <a:bodyPr>
            <a:normAutofit lnSpcReduction="10000"/>
          </a:bodyPr>
          <a:lstStyle/>
          <a:p>
            <a:r>
              <a:rPr lang="en-US"/>
              <a:t>MedEssenceAI's valuation is supported by strong comparable company multiples in both public and private healthcare AI sectors, with a robust DCF valuation of €387M and a blended valuation of approximately €500M. This valuation reflects the company's growth potential and market positioning, underpinning attractive investor returns with a clear path to exit.</a:t>
            </a:r>
          </a:p>
        </p:txBody>
      </p:sp>
      <p:sp>
        <p:nvSpPr>
          <p:cNvPr id="5" name="Rectangle 4">
            <a:extLst>
              <a:ext uri="{FF2B5EF4-FFF2-40B4-BE49-F238E27FC236}">
                <a16:creationId xmlns:a16="http://schemas.microsoft.com/office/drawing/2014/main" id="{366306AC-6084-B3CA-1857-580BAE5078C6}"/>
              </a:ext>
            </a:extLst>
          </p:cNvPr>
          <p:cNvSpPr/>
          <p:nvPr>
            <p:custDataLst>
              <p:tags r:id="rId7"/>
            </p:custDataLst>
          </p:nvPr>
        </p:nvSpPr>
        <p:spPr>
          <a:xfrm>
            <a:off x="457200" y="2337755"/>
            <a:ext cx="3908828" cy="3676399"/>
          </a:xfrm>
          <a:prstGeom prst="rect">
            <a:avLst/>
          </a:prstGeom>
          <a:solidFill>
            <a:schemeClr val="bg1"/>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91440" tIns="91440" rIns="91440" bIns="91440" rtlCol="0" anchor="t">
            <a:normAutofit/>
          </a:bodyPr>
          <a:lstStyle/>
          <a:p>
            <a:pPr marL="171450" indent="-171450">
              <a:spcAft>
                <a:spcPts val="800"/>
              </a:spcAft>
              <a:buFont typeface="Arial" panose="020B0604020202020204" pitchFamily="34" charset="0"/>
              <a:buChar char="•"/>
            </a:pPr>
            <a:r>
              <a:rPr lang="en-US" sz="1200">
                <a:solidFill>
                  <a:schemeClr val="tx1"/>
                </a:solidFill>
              </a:rPr>
              <a:t>Public SaaS Healthcare Tech valuations show a median revenue multiple of 15x, with Veeva Systems at 25x and Health Catalyst at 8x.
Private AI/Healthcare companies have a median revenue multiple of 17x, with Suki.ai and DeepScribe at 18x and 22x respectively.
The DCF valuation model, using a 12% discount rate and 3% terminal growth, values MedEssenceAI at €387M.
Applying a 15x revenue multiple to Year 5 revenue of €40.8M yields a valuation of €612M.
Blending DCF and revenue multiples results in an estimated valuation of €500M, balancing growth and profitability.</a:t>
            </a:r>
          </a:p>
        </p:txBody>
      </p:sp>
      <p:sp>
        <p:nvSpPr>
          <p:cNvPr id="9" name="Text Placeholder 1">
            <a:extLst>
              <a:ext uri="{FF2B5EF4-FFF2-40B4-BE49-F238E27FC236}">
                <a16:creationId xmlns:a16="http://schemas.microsoft.com/office/drawing/2014/main" id="{8894DAA1-EE4C-D3B6-F9B3-2C022774C579}"/>
              </a:ext>
            </a:extLst>
          </p:cNvPr>
          <p:cNvSpPr txBox="1">
            <a:spLocks/>
          </p:cNvSpPr>
          <p:nvPr>
            <p:custDataLst>
              <p:tags r:id="rId8"/>
            </p:custDataLst>
          </p:nvPr>
        </p:nvSpPr>
        <p:spPr>
          <a:xfrm>
            <a:off x="4661283" y="1888445"/>
            <a:ext cx="7070342" cy="436444"/>
          </a:xfrm>
          <a:prstGeom prst="rect">
            <a:avLst/>
          </a:prstGeom>
          <a:noFill/>
          <a:ln>
            <a:noFill/>
          </a:ln>
        </p:spPr>
        <p:txBody>
          <a:bodyPr spcFirstLastPara="1" wrap="square" lIns="45720" tIns="45720" rIns="45720" bIns="45720" anchor="ctr" anchorCtr="0">
            <a:normAutofit/>
          </a:bodyPr>
          <a:lstStyle>
            <a:defPPr>
              <a:defRPr lang="en-US"/>
            </a:defPPr>
            <a:lvl1pPr>
              <a:buSzPts val="1100"/>
              <a:defRPr sz="1200" b="1"/>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a:t>Comparable Company Revenue Multiples and DCF Valuation</a:t>
            </a:r>
          </a:p>
        </p:txBody>
      </p:sp>
      <p:sp>
        <p:nvSpPr>
          <p:cNvPr id="11" name="Rectangle 10">
            <a:extLst>
              <a:ext uri="{FF2B5EF4-FFF2-40B4-BE49-F238E27FC236}">
                <a16:creationId xmlns:a16="http://schemas.microsoft.com/office/drawing/2014/main" id="{04888CF1-A306-1DD7-B715-8C34C74E538C}"/>
              </a:ext>
            </a:extLst>
          </p:cNvPr>
          <p:cNvSpPr/>
          <p:nvPr>
            <p:custDataLst>
              <p:tags r:id="rId9"/>
            </p:custDataLst>
          </p:nvPr>
        </p:nvSpPr>
        <p:spPr>
          <a:xfrm>
            <a:off x="9609370" y="2756300"/>
            <a:ext cx="2033026" cy="537762"/>
          </a:xfrm>
          <a:prstGeom prst="rect">
            <a:avLst/>
          </a:prstGeom>
          <a:solidFill>
            <a:schemeClr val="bg2"/>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lIns="45720" tIns="18288" rIns="45720" bIns="18288" rtlCol="0" anchor="ctr">
            <a:normAutofit/>
          </a:bodyPr>
          <a:lstStyle/>
          <a:p>
            <a:pPr algn="ctr">
              <a:spcAft>
                <a:spcPts val="1200"/>
              </a:spcAft>
            </a:pPr>
            <a:r>
              <a:rPr lang="en-US" sz="1000">
                <a:solidFill>
                  <a:schemeClr val="tx1"/>
                </a:solidFill>
              </a:rPr>
              <a:t>Blended valuation of €500M reflects strong market opportunity and growth potential.</a:t>
            </a:r>
          </a:p>
        </p:txBody>
      </p:sp>
      <p:sp>
        <p:nvSpPr>
          <p:cNvPr id="12" name="Google Shape;10527;p9415">
            <a:extLst>
              <a:ext uri="{FF2B5EF4-FFF2-40B4-BE49-F238E27FC236}">
                <a16:creationId xmlns:a16="http://schemas.microsoft.com/office/drawing/2014/main" id="{18130299-5DBD-3FEE-396F-9FFD96E7BC36}"/>
              </a:ext>
            </a:extLst>
          </p:cNvPr>
          <p:cNvSpPr txBox="1"/>
          <p:nvPr>
            <p:custDataLst>
              <p:tags r:id="rId10"/>
            </p:custDataLst>
          </p:nvPr>
        </p:nvSpPr>
        <p:spPr>
          <a:xfrm>
            <a:off x="457200" y="1936440"/>
            <a:ext cx="3898232" cy="394297"/>
          </a:xfrm>
          <a:prstGeom prst="rect">
            <a:avLst/>
          </a:prstGeom>
          <a:noFill/>
          <a:ln>
            <a:noFill/>
          </a:ln>
        </p:spPr>
        <p:txBody>
          <a:bodyPr spcFirstLastPara="1" wrap="square" lIns="45720" tIns="45720" rIns="45720" bIns="45720" anchor="ctr" anchorCtr="0">
            <a:normAutofit/>
          </a:bodyPr>
          <a:lstStyle/>
          <a:p>
            <a:pPr>
              <a:buSzPts val="1100"/>
            </a:pPr>
            <a:r>
              <a:rPr lang="en-US" sz="1200" b="1"/>
              <a:t>Valuation and Returns Overview</a:t>
            </a:r>
          </a:p>
        </p:txBody>
      </p:sp>
      <p:cxnSp>
        <p:nvCxnSpPr>
          <p:cNvPr id="13" name="Straight Connector 12">
            <a:extLst>
              <a:ext uri="{FF2B5EF4-FFF2-40B4-BE49-F238E27FC236}">
                <a16:creationId xmlns:a16="http://schemas.microsoft.com/office/drawing/2014/main" id="{094E992F-2533-EB62-B50A-0654D277B01B}"/>
              </a:ext>
            </a:extLst>
          </p:cNvPr>
          <p:cNvCxnSpPr>
            <a:cxnSpLocks/>
          </p:cNvCxnSpPr>
          <p:nvPr/>
        </p:nvCxnSpPr>
        <p:spPr>
          <a:xfrm flipH="1">
            <a:off x="447159" y="2330737"/>
            <a:ext cx="3918869"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D2448B5-9D0F-A05B-7B55-45CE0A372EE1}"/>
              </a:ext>
            </a:extLst>
          </p:cNvPr>
          <p:cNvCxnSpPr>
            <a:cxnSpLocks/>
          </p:cNvCxnSpPr>
          <p:nvPr/>
        </p:nvCxnSpPr>
        <p:spPr>
          <a:xfrm flipH="1">
            <a:off x="4661284" y="2337755"/>
            <a:ext cx="6981112"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sp>
        <p:nvSpPr>
          <p:cNvPr id="20" name="Footer Placeholder 19">
            <a:extLst>
              <a:ext uri="{FF2B5EF4-FFF2-40B4-BE49-F238E27FC236}">
                <a16:creationId xmlns:a16="http://schemas.microsoft.com/office/drawing/2014/main" id="{B5BEDD05-1488-33D8-ACF2-509275A0FDF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8388F538-54AA-93B7-8938-B7DE48E21D70}"/>
              </a:ext>
            </a:extLst>
          </p:cNvPr>
          <p:cNvSpPr>
            <a:spLocks noGrp="1"/>
          </p:cNvSpPr>
          <p:nvPr>
            <p:ph type="sldNum" sz="quarter" idx="17"/>
          </p:nvPr>
        </p:nvSpPr>
        <p:spPr/>
        <p:txBody>
          <a:bodyPr/>
          <a:lstStyle/>
          <a:p>
            <a:fld id="{0122C274-3D99-4A24-ADE9-DD3F36DBA14D}" type="slidenum">
              <a:rPr lang="en-US" smtClean="0"/>
              <a:t>18</a:t>
            </a:fld>
            <a:endParaRPr lang="en-US"/>
          </a:p>
        </p:txBody>
      </p:sp>
      <p:sp>
        <p:nvSpPr>
          <p:cNvPr id="2" name="5-Point Star 1">
            <a:extLst>
              <a:ext uri="{FF2B5EF4-FFF2-40B4-BE49-F238E27FC236}">
                <a16:creationId xmlns:a16="http://schemas.microsoft.com/office/drawing/2014/main" id="{D5FD87E7-DABA-6D6B-B335-C22DCA1E5BD0}"/>
              </a:ext>
            </a:extLst>
          </p:cNvPr>
          <p:cNvSpPr/>
          <p:nvPr/>
        </p:nvSpPr>
        <p:spPr>
          <a:xfrm>
            <a:off x="10787063" y="282321"/>
            <a:ext cx="700087" cy="574929"/>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830687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5D855-A92A-B403-1C2D-9F4A77C6FF5F}"/>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6FAFBB5-B1C0-7AAB-5998-993A182FA0BF}"/>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3" imgW="7772400" imgH="10058400" progId="TCLayout.ActiveDocument.1">
                  <p:embed/>
                </p:oleObj>
              </mc:Choice>
              <mc:Fallback>
                <p:oleObj name="think-cell Slide" r:id="rId13" imgW="7772400" imgH="10058400" progId="TCLayout.ActiveDocument.1">
                  <p:embed/>
                  <p:pic>
                    <p:nvPicPr>
                      <p:cNvPr id="5" name="think-cell data - do not delete" hidden="1">
                        <a:extLst>
                          <a:ext uri="{FF2B5EF4-FFF2-40B4-BE49-F238E27FC236}">
                            <a16:creationId xmlns:a16="http://schemas.microsoft.com/office/drawing/2014/main" id="{76FAFBB5-B1C0-7AAB-5998-993A182FA0BF}"/>
                          </a:ext>
                        </a:extLst>
                      </p:cNvPr>
                      <p:cNvPicPr/>
                      <p:nvPr/>
                    </p:nvPicPr>
                    <p:blipFill>
                      <a:blip r:embed="rId1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DA219C9B-B12D-37B2-DE65-1C46235D4E05}"/>
              </a:ext>
            </a:extLst>
          </p:cNvPr>
          <p:cNvSpPr>
            <a:spLocks noGrp="1"/>
          </p:cNvSpPr>
          <p:nvPr>
            <p:ph type="title"/>
            <p:custDataLst>
              <p:tags r:id="rId3"/>
            </p:custDataLst>
          </p:nvPr>
        </p:nvSpPr>
        <p:spPr/>
        <p:txBody>
          <a:bodyPr vert="horz">
            <a:normAutofit/>
          </a:bodyPr>
          <a:lstStyle/>
          <a:p>
            <a:r>
              <a:rPr lang="en-US"/>
              <a:t>Investment Structure &amp; Returns</a:t>
            </a:r>
          </a:p>
        </p:txBody>
      </p:sp>
      <p:sp>
        <p:nvSpPr>
          <p:cNvPr id="4" name="Text Placeholder 3">
            <a:extLst>
              <a:ext uri="{FF2B5EF4-FFF2-40B4-BE49-F238E27FC236}">
                <a16:creationId xmlns:a16="http://schemas.microsoft.com/office/drawing/2014/main" id="{3E1A6B81-A383-139E-5148-612F7097BDDC}"/>
              </a:ext>
            </a:extLst>
          </p:cNvPr>
          <p:cNvSpPr>
            <a:spLocks noGrp="1"/>
          </p:cNvSpPr>
          <p:nvPr>
            <p:ph type="body" sz="quarter" idx="14"/>
            <p:custDataLst>
              <p:tags r:id="rId4"/>
            </p:custDataLst>
          </p:nvPr>
        </p:nvSpPr>
        <p:spPr/>
        <p:txBody>
          <a:bodyPr/>
          <a:lstStyle/>
          <a:p>
            <a:r>
              <a:rPr lang="en-US"/>
              <a:t>Investment Structure</a:t>
            </a:r>
          </a:p>
        </p:txBody>
      </p:sp>
      <p:sp>
        <p:nvSpPr>
          <p:cNvPr id="11" name="Text Placeholder 10">
            <a:extLst>
              <a:ext uri="{FF2B5EF4-FFF2-40B4-BE49-F238E27FC236}">
                <a16:creationId xmlns:a16="http://schemas.microsoft.com/office/drawing/2014/main" id="{9EF7CA72-27C8-6123-ADF6-322F348D2406}"/>
              </a:ext>
            </a:extLst>
          </p:cNvPr>
          <p:cNvSpPr>
            <a:spLocks noGrp="1"/>
          </p:cNvSpPr>
          <p:nvPr>
            <p:ph type="body" sz="quarter" idx="15"/>
            <p:custDataLst>
              <p:tags r:id="rId5"/>
            </p:custDataLst>
          </p:nvPr>
        </p:nvSpPr>
        <p:spPr>
          <a:xfrm>
            <a:off x="457200" y="1162209"/>
            <a:ext cx="11274425" cy="617537"/>
          </a:xfrm>
          <a:solidFill>
            <a:schemeClr val="accent4"/>
          </a:solidFill>
        </p:spPr>
        <p:txBody>
          <a:bodyPr lIns="91440" tIns="45720" rIns="91440" bIns="45720" anchor="ctr"/>
          <a:lstStyle/>
          <a:p>
            <a:r>
              <a:rPr lang="en-US" b="1">
                <a:solidFill>
                  <a:schemeClr val="bg1"/>
                </a:solidFill>
              </a:rPr>
              <a:t>MedEssenceAI offers an attractive Series A investment opportunity with clear use of funds, strong projected returns, and robust downside protections to safeguard investor interests. The proposed structure balances growth capital deployment with investor rights and exit scenarios that promise substantial IRR potential.</a:t>
            </a:r>
          </a:p>
        </p:txBody>
      </p:sp>
      <p:sp>
        <p:nvSpPr>
          <p:cNvPr id="13" name="Google Shape;703;p114">
            <a:extLst>
              <a:ext uri="{FF2B5EF4-FFF2-40B4-BE49-F238E27FC236}">
                <a16:creationId xmlns:a16="http://schemas.microsoft.com/office/drawing/2014/main" id="{6E567C8B-61AC-492F-C455-1320EAD724D0}"/>
              </a:ext>
            </a:extLst>
          </p:cNvPr>
          <p:cNvSpPr txBox="1"/>
          <p:nvPr>
            <p:custDataLst>
              <p:tags r:id="rId6"/>
            </p:custDataLst>
          </p:nvPr>
        </p:nvSpPr>
        <p:spPr>
          <a:xfrm>
            <a:off x="2146061" y="1918438"/>
            <a:ext cx="9600197" cy="1371600"/>
          </a:xfrm>
          <a:prstGeom prst="rect">
            <a:avLst/>
          </a:prstGeom>
          <a:noFill/>
          <a:ln>
            <a:noFill/>
          </a:ln>
        </p:spPr>
        <p:txBody>
          <a:bodyPr spcFirstLastPara="1" wrap="square" lIns="45720" tIns="45720" rIns="45720" bIns="45720" anchor="t" anchorCtr="0">
            <a:normAutofit/>
          </a:bodyPr>
          <a:lstStyle/>
          <a:p>
            <a:pPr marL="171450" indent="-171450">
              <a:spcAft>
                <a:spcPts val="200"/>
              </a:spcAft>
              <a:buFont typeface="Arial" panose="020B0604020202020204" pitchFamily="34" charset="0"/>
              <a:buChar char="•"/>
            </a:pPr>
            <a:r>
              <a:rPr lang="en-US" sz="1200"/>
              <a:t>Raise: €12M Series A for 20% equity stake
Pre-money valuation: €48M, post-money valuation: €60M
Use of funds: 60% sales and marketing, 25% research and development, 15% working capital
Equity structure includes 15% employee stock option pool
Governance: 2 board seats allocated to investors for influence and oversight</a:t>
            </a:r>
          </a:p>
        </p:txBody>
      </p:sp>
      <p:sp>
        <p:nvSpPr>
          <p:cNvPr id="15" name="Google Shape;10527;p9415">
            <a:extLst>
              <a:ext uri="{FF2B5EF4-FFF2-40B4-BE49-F238E27FC236}">
                <a16:creationId xmlns:a16="http://schemas.microsoft.com/office/drawing/2014/main" id="{A8AE2B3A-8055-2649-65E3-1B60E0DA08A8}"/>
              </a:ext>
            </a:extLst>
          </p:cNvPr>
          <p:cNvSpPr txBox="1"/>
          <p:nvPr>
            <p:custDataLst>
              <p:tags r:id="rId7"/>
            </p:custDataLst>
          </p:nvPr>
        </p:nvSpPr>
        <p:spPr>
          <a:xfrm>
            <a:off x="457201" y="1918438"/>
            <a:ext cx="1533642" cy="1371600"/>
          </a:xfrm>
          <a:prstGeom prst="rect">
            <a:avLst/>
          </a:prstGeom>
          <a:noFill/>
          <a:ln>
            <a:noFill/>
          </a:ln>
        </p:spPr>
        <p:txBody>
          <a:bodyPr spcFirstLastPara="1" wrap="square" lIns="91440" tIns="91440" rIns="91440" bIns="91440" anchor="t" anchorCtr="0">
            <a:normAutofit/>
          </a:bodyPr>
          <a:lstStyle/>
          <a:p>
            <a:pPr>
              <a:buSzPts val="1100"/>
            </a:pPr>
            <a:r>
              <a:rPr lang="en-US" sz="1200" b="1"/>
              <a:t>Proposed Investment Terms</a:t>
            </a:r>
          </a:p>
        </p:txBody>
      </p:sp>
      <p:sp>
        <p:nvSpPr>
          <p:cNvPr id="17" name="Google Shape;703;p114">
            <a:extLst>
              <a:ext uri="{FF2B5EF4-FFF2-40B4-BE49-F238E27FC236}">
                <a16:creationId xmlns:a16="http://schemas.microsoft.com/office/drawing/2014/main" id="{66E5873F-19D2-D45E-CF26-BAF2E0FFF329}"/>
              </a:ext>
            </a:extLst>
          </p:cNvPr>
          <p:cNvSpPr txBox="1"/>
          <p:nvPr>
            <p:custDataLst>
              <p:tags r:id="rId8"/>
            </p:custDataLst>
          </p:nvPr>
        </p:nvSpPr>
        <p:spPr>
          <a:xfrm>
            <a:off x="2146061" y="3447516"/>
            <a:ext cx="9600197" cy="1371600"/>
          </a:xfrm>
          <a:prstGeom prst="rect">
            <a:avLst/>
          </a:prstGeom>
          <a:noFill/>
          <a:ln>
            <a:noFill/>
          </a:ln>
        </p:spPr>
        <p:txBody>
          <a:bodyPr spcFirstLastPara="1" wrap="square" lIns="45720" tIns="45720" rIns="45720" bIns="45720" anchor="t" anchorCtr="0">
            <a:normAutofit/>
          </a:bodyPr>
          <a:lstStyle>
            <a:defPPr>
              <a:defRPr lang="en-US"/>
            </a:defPPr>
            <a:lvl1pPr marL="171450" indent="-171450">
              <a:spcAft>
                <a:spcPts val="200"/>
              </a:spcAft>
              <a:buFont typeface="Arial" panose="020B0604020202020204" pitchFamily="34" charset="0"/>
              <a:buChar char="•"/>
              <a:defRPr sz="1200"/>
            </a:lvl1pPr>
          </a:lstStyle>
          <a:p>
            <a:pPr marL="171450" indent="-171450">
              <a:spcAft>
                <a:spcPts val="200"/>
              </a:spcAft>
              <a:buFont typeface="Arial" panose="020B0604020202020204" pitchFamily="34" charset="0"/>
              <a:buChar char="•"/>
            </a:pPr>
            <a:r>
              <a:rPr lang="en-US" sz="1200"/>
              <a:t>Majority investment in sales and marketing to accelerate customer acquisition and revenue growth
Significant portion allocated to R&amp;D for platform enhancements, multi-specialty transcription, and AI accuracy improvements
Working capital reserved for operational expenses and scaling infrastructure
Balanced approach ensures sustainable growth and product innovation</a:t>
            </a:r>
          </a:p>
        </p:txBody>
      </p:sp>
      <p:sp>
        <p:nvSpPr>
          <p:cNvPr id="18" name="Google Shape;10527;p9415">
            <a:extLst>
              <a:ext uri="{FF2B5EF4-FFF2-40B4-BE49-F238E27FC236}">
                <a16:creationId xmlns:a16="http://schemas.microsoft.com/office/drawing/2014/main" id="{179A4140-BA94-2F8D-AEB5-5FC78E836C02}"/>
              </a:ext>
            </a:extLst>
          </p:cNvPr>
          <p:cNvSpPr txBox="1"/>
          <p:nvPr>
            <p:custDataLst>
              <p:tags r:id="rId9"/>
            </p:custDataLst>
          </p:nvPr>
        </p:nvSpPr>
        <p:spPr>
          <a:xfrm>
            <a:off x="457200" y="3447516"/>
            <a:ext cx="1533643" cy="1371600"/>
          </a:xfrm>
          <a:prstGeom prst="rect">
            <a:avLst/>
          </a:prstGeom>
          <a:noFill/>
          <a:ln>
            <a:noFill/>
          </a:ln>
        </p:spPr>
        <p:txBody>
          <a:bodyPr spcFirstLastPara="1" wrap="square" lIns="91440" tIns="91440" rIns="91440" bIns="91440" anchor="t" anchorCtr="0">
            <a:normAutofit/>
          </a:bodyPr>
          <a:lstStyle/>
          <a:p>
            <a:pPr>
              <a:buSzPts val="1100"/>
            </a:pPr>
            <a:r>
              <a:rPr lang="en-US" sz="1200" b="1"/>
              <a:t>Use of Funds Allocation</a:t>
            </a:r>
          </a:p>
        </p:txBody>
      </p:sp>
      <p:cxnSp>
        <p:nvCxnSpPr>
          <p:cNvPr id="19" name="Straight Connector 18">
            <a:extLst>
              <a:ext uri="{FF2B5EF4-FFF2-40B4-BE49-F238E27FC236}">
                <a16:creationId xmlns:a16="http://schemas.microsoft.com/office/drawing/2014/main" id="{572AB69D-E024-841E-0550-71324F9289F5}"/>
              </a:ext>
            </a:extLst>
          </p:cNvPr>
          <p:cNvCxnSpPr>
            <a:cxnSpLocks/>
          </p:cNvCxnSpPr>
          <p:nvPr/>
        </p:nvCxnSpPr>
        <p:spPr>
          <a:xfrm>
            <a:off x="436560" y="3368777"/>
            <a:ext cx="11309698" cy="0"/>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Google Shape;703;p114">
            <a:extLst>
              <a:ext uri="{FF2B5EF4-FFF2-40B4-BE49-F238E27FC236}">
                <a16:creationId xmlns:a16="http://schemas.microsoft.com/office/drawing/2014/main" id="{F90BD963-C542-7B20-7192-71B4D24744B1}"/>
              </a:ext>
            </a:extLst>
          </p:cNvPr>
          <p:cNvSpPr txBox="1"/>
          <p:nvPr>
            <p:custDataLst>
              <p:tags r:id="rId10"/>
            </p:custDataLst>
          </p:nvPr>
        </p:nvSpPr>
        <p:spPr>
          <a:xfrm>
            <a:off x="2146061" y="4976595"/>
            <a:ext cx="9600197" cy="1371600"/>
          </a:xfrm>
          <a:prstGeom prst="rect">
            <a:avLst/>
          </a:prstGeom>
          <a:noFill/>
          <a:ln>
            <a:noFill/>
          </a:ln>
        </p:spPr>
        <p:txBody>
          <a:bodyPr spcFirstLastPara="1" wrap="square" lIns="45720" tIns="45720" rIns="45720" bIns="45720" anchor="t" anchorCtr="0">
            <a:normAutofit/>
          </a:bodyPr>
          <a:lstStyle>
            <a:defPPr>
              <a:defRPr lang="en-US"/>
            </a:defPPr>
            <a:lvl1pPr marL="171450" indent="-171450">
              <a:spcAft>
                <a:spcPts val="200"/>
              </a:spcAft>
              <a:buFont typeface="Arial" panose="020B0604020202020204" pitchFamily="34" charset="0"/>
              <a:buChar char="•"/>
              <a:defRPr sz="1200"/>
            </a:lvl1pPr>
          </a:lstStyle>
          <a:p>
            <a:pPr marL="171450" indent="-171450">
              <a:spcAft>
                <a:spcPts val="200"/>
              </a:spcAft>
              <a:buFont typeface="Arial" panose="020B0604020202020204" pitchFamily="34" charset="0"/>
              <a:buChar char="•"/>
            </a:pPr>
            <a:r>
              <a:rPr lang="en-US" sz="1200"/>
              <a:t>Exit scenarios modeled over 5 to 7 years with exit multiples ranging from 12x to 18x revenue
Year 5 exit: €490M valuation with 8.2x return, 52% IRR
Year 7 exit: €1.1B valuation with 18.3x return, 63% IRR
Downside protections include 1x non-participating liquidation preference and weighted average anti-dilution provisions
Investor rights include 2 of 5 board seats and strong governance safeguards to protect investment value</a:t>
            </a:r>
          </a:p>
        </p:txBody>
      </p:sp>
      <p:sp>
        <p:nvSpPr>
          <p:cNvPr id="21" name="Google Shape;10527;p9415">
            <a:extLst>
              <a:ext uri="{FF2B5EF4-FFF2-40B4-BE49-F238E27FC236}">
                <a16:creationId xmlns:a16="http://schemas.microsoft.com/office/drawing/2014/main" id="{D3D20029-8B50-725F-10BB-249018B475F3}"/>
              </a:ext>
            </a:extLst>
          </p:cNvPr>
          <p:cNvSpPr txBox="1"/>
          <p:nvPr>
            <p:custDataLst>
              <p:tags r:id="rId11"/>
            </p:custDataLst>
          </p:nvPr>
        </p:nvSpPr>
        <p:spPr>
          <a:xfrm>
            <a:off x="457201" y="4976595"/>
            <a:ext cx="1533643" cy="1371600"/>
          </a:xfrm>
          <a:prstGeom prst="rect">
            <a:avLst/>
          </a:prstGeom>
          <a:noFill/>
          <a:ln>
            <a:noFill/>
          </a:ln>
        </p:spPr>
        <p:txBody>
          <a:bodyPr spcFirstLastPara="1" wrap="square" lIns="91440" tIns="91440" rIns="91440" bIns="91440" anchor="t" anchorCtr="0">
            <a:normAutofit/>
          </a:bodyPr>
          <a:lstStyle/>
          <a:p>
            <a:pPr>
              <a:buSzPts val="1100"/>
            </a:pPr>
            <a:r>
              <a:rPr lang="en-US" sz="1200" b="1"/>
              <a:t>Investor Return Scenarios &amp; Protections</a:t>
            </a:r>
          </a:p>
        </p:txBody>
      </p:sp>
      <p:cxnSp>
        <p:nvCxnSpPr>
          <p:cNvPr id="22" name="Straight Connector 21">
            <a:extLst>
              <a:ext uri="{FF2B5EF4-FFF2-40B4-BE49-F238E27FC236}">
                <a16:creationId xmlns:a16="http://schemas.microsoft.com/office/drawing/2014/main" id="{E0FF2C3A-DFA0-8100-77CC-51E220D7D038}"/>
              </a:ext>
            </a:extLst>
          </p:cNvPr>
          <p:cNvCxnSpPr>
            <a:cxnSpLocks/>
          </p:cNvCxnSpPr>
          <p:nvPr/>
        </p:nvCxnSpPr>
        <p:spPr>
          <a:xfrm>
            <a:off x="436560" y="4897855"/>
            <a:ext cx="11309698" cy="0"/>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F49A56BD-B9A3-AB54-B193-8EAA3B4DC147}"/>
              </a:ext>
            </a:extLst>
          </p:cNvPr>
          <p:cNvSpPr>
            <a:spLocks noGrp="1"/>
          </p:cNvSpPr>
          <p:nvPr>
            <p:ph type="ftr" sz="quarter" idx="16"/>
          </p:nvPr>
        </p:nvSpPr>
        <p:spPr/>
        <p:txBody>
          <a:bodyPr/>
          <a:lstStyle/>
          <a:p>
            <a:r>
              <a:rPr lang="en-US"/>
              <a:t>CONFIDENTIAL | DRAFT</a:t>
            </a:r>
          </a:p>
        </p:txBody>
      </p:sp>
      <p:sp>
        <p:nvSpPr>
          <p:cNvPr id="7" name="Slide Number Placeholder 6">
            <a:extLst>
              <a:ext uri="{FF2B5EF4-FFF2-40B4-BE49-F238E27FC236}">
                <a16:creationId xmlns:a16="http://schemas.microsoft.com/office/drawing/2014/main" id="{488E79DB-C0B6-6448-FB7B-D9B3FBED82E8}"/>
              </a:ext>
            </a:extLst>
          </p:cNvPr>
          <p:cNvSpPr>
            <a:spLocks noGrp="1"/>
          </p:cNvSpPr>
          <p:nvPr>
            <p:ph type="sldNum" sz="quarter" idx="17"/>
          </p:nvPr>
        </p:nvSpPr>
        <p:spPr/>
        <p:txBody>
          <a:bodyPr/>
          <a:lstStyle/>
          <a:p>
            <a:fld id="{0122C274-3D99-4A24-ADE9-DD3F36DBA14D}" type="slidenum">
              <a:rPr lang="en-US" smtClean="0"/>
              <a:t>19</a:t>
            </a:fld>
            <a:endParaRPr lang="en-US"/>
          </a:p>
        </p:txBody>
      </p:sp>
      <p:sp>
        <p:nvSpPr>
          <p:cNvPr id="2" name="5-Point Star 1">
            <a:extLst>
              <a:ext uri="{FF2B5EF4-FFF2-40B4-BE49-F238E27FC236}">
                <a16:creationId xmlns:a16="http://schemas.microsoft.com/office/drawing/2014/main" id="{07C5D01C-4C43-BB4F-8E63-0B42315E263D}"/>
              </a:ext>
            </a:extLst>
          </p:cNvPr>
          <p:cNvSpPr/>
          <p:nvPr/>
        </p:nvSpPr>
        <p:spPr>
          <a:xfrm>
            <a:off x="10787063" y="282321"/>
            <a:ext cx="700087" cy="574929"/>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765670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86F3F-910D-C769-BC94-077036381A52}"/>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D3DC957D-A684-D6D5-4FF2-5CE8EC399A4C}"/>
              </a:ext>
            </a:extLst>
          </p:cNvPr>
          <p:cNvSpPr/>
          <p:nvPr/>
        </p:nvSpPr>
        <p:spPr>
          <a:xfrm>
            <a:off x="0" y="0"/>
            <a:ext cx="12192000" cy="148393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hink-cell data - do not delete" hidden="1">
            <a:extLst>
              <a:ext uri="{FF2B5EF4-FFF2-40B4-BE49-F238E27FC236}">
                <a16:creationId xmlns:a16="http://schemas.microsoft.com/office/drawing/2014/main" id="{B0D87308-3C13-F08D-F8CD-104393DB0EE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6" name="think-cell data - do not delete" hidden="1">
                        <a:extLst>
                          <a:ext uri="{FF2B5EF4-FFF2-40B4-BE49-F238E27FC236}">
                            <a16:creationId xmlns:a16="http://schemas.microsoft.com/office/drawing/2014/main" id="{B0D87308-3C13-F08D-F8CD-104393DB0EE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Content Placeholder 1">
            <a:extLst>
              <a:ext uri="{FF2B5EF4-FFF2-40B4-BE49-F238E27FC236}">
                <a16:creationId xmlns:a16="http://schemas.microsoft.com/office/drawing/2014/main" id="{7429E740-56A2-83E8-8294-3F3E5E48E9E3}"/>
              </a:ext>
            </a:extLst>
          </p:cNvPr>
          <p:cNvSpPr>
            <a:spLocks noGrp="1"/>
          </p:cNvSpPr>
          <p:nvPr>
            <p:ph idx="1"/>
            <p:custDataLst>
              <p:tags r:id="rId2"/>
            </p:custDataLst>
          </p:nvPr>
        </p:nvSpPr>
        <p:spPr/>
        <p:txBody>
          <a:bodyPr numCol="2">
            <a:normAutofit/>
          </a:bodyPr>
          <a:lstStyle/>
          <a:p>
            <a:r>
              <a:rPr lang="en-US"/>
              <a:t>Executive Summary
Market Opportunity &amp; Analysis
Competitive Landscape &amp; Positioning
Business Model &amp; Revenue Streams
Unit Economics Analysis
Financial Projections &amp; Modeling
Technology &amp; Competitive Moats
Go-to-Market Strategy
Risk Analysis &amp; Mitigation
Valuation &amp; Returns Analysis
Management Team &amp; Governance
100-Day Post-Investment Plan
Investment Recommendation
Appendices Overview</a:t>
            </a:r>
          </a:p>
        </p:txBody>
      </p:sp>
      <p:sp>
        <p:nvSpPr>
          <p:cNvPr id="3" name="Title 2">
            <a:extLst>
              <a:ext uri="{FF2B5EF4-FFF2-40B4-BE49-F238E27FC236}">
                <a16:creationId xmlns:a16="http://schemas.microsoft.com/office/drawing/2014/main" id="{493A04D2-DE6C-A792-2E56-5231914FA9D9}"/>
              </a:ext>
            </a:extLst>
          </p:cNvPr>
          <p:cNvSpPr>
            <a:spLocks noGrp="1"/>
          </p:cNvSpPr>
          <p:nvPr>
            <p:ph type="title"/>
            <p:custDataLst>
              <p:tags r:id="rId3"/>
            </p:custDataLst>
          </p:nvPr>
        </p:nvSpPr>
        <p:spPr/>
        <p:txBody>
          <a:bodyPr vert="horz"/>
          <a:lstStyle/>
          <a:p>
            <a:r>
              <a:rPr lang="en-US" dirty="0"/>
              <a:t>Agenda</a:t>
            </a:r>
          </a:p>
        </p:txBody>
      </p:sp>
      <p:sp>
        <p:nvSpPr>
          <p:cNvPr id="13" name="Footer Placeholder 12">
            <a:extLst>
              <a:ext uri="{FF2B5EF4-FFF2-40B4-BE49-F238E27FC236}">
                <a16:creationId xmlns:a16="http://schemas.microsoft.com/office/drawing/2014/main" id="{A6007BC8-F5E1-93BC-C6D1-782267E004B1}"/>
              </a:ext>
            </a:extLst>
          </p:cNvPr>
          <p:cNvSpPr>
            <a:spLocks noGrp="1"/>
          </p:cNvSpPr>
          <p:nvPr>
            <p:ph type="ftr" sz="quarter" idx="16"/>
          </p:nvPr>
        </p:nvSpPr>
        <p:spPr/>
        <p:txBody>
          <a:bodyPr/>
          <a:lstStyle/>
          <a:p>
            <a:r>
              <a:rPr lang="en-US"/>
              <a:t>CONFIDENTIAL | DRAFT</a:t>
            </a:r>
          </a:p>
        </p:txBody>
      </p:sp>
      <p:sp>
        <p:nvSpPr>
          <p:cNvPr id="14" name="Slide Number Placeholder 13">
            <a:extLst>
              <a:ext uri="{FF2B5EF4-FFF2-40B4-BE49-F238E27FC236}">
                <a16:creationId xmlns:a16="http://schemas.microsoft.com/office/drawing/2014/main" id="{5E8ADCFC-238B-BFA9-331B-6AA2AA20F001}"/>
              </a:ext>
            </a:extLst>
          </p:cNvPr>
          <p:cNvSpPr>
            <a:spLocks noGrp="1"/>
          </p:cNvSpPr>
          <p:nvPr>
            <p:ph type="sldNum" sz="quarter" idx="17"/>
          </p:nvPr>
        </p:nvSpPr>
        <p:spPr/>
        <p:txBody>
          <a:bodyPr/>
          <a:lstStyle/>
          <a:p>
            <a:fld id="{0122C274-3D99-4A24-ADE9-DD3F36DBA14D}" type="slidenum">
              <a:rPr lang="en-US" smtClean="0"/>
              <a:t>2</a:t>
            </a:fld>
            <a:endParaRPr lang="en-US"/>
          </a:p>
        </p:txBody>
      </p:sp>
    </p:spTree>
    <p:extLst>
      <p:ext uri="{BB962C8B-B14F-4D97-AF65-F5344CB8AC3E}">
        <p14:creationId xmlns:p14="http://schemas.microsoft.com/office/powerpoint/2010/main" val="24975091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91F7D-2C7F-109E-2F69-E1379B1BA606}"/>
            </a:ext>
          </a:extLst>
        </p:cNvPr>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C3AEE3B-5443-6F51-508F-7484A83A64F5}"/>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1" imgW="7772400" imgH="10058400" progId="TCLayout.ActiveDocument.1">
                  <p:embed/>
                </p:oleObj>
              </mc:Choice>
              <mc:Fallback>
                <p:oleObj name="think-cell Slide" r:id="rId31" imgW="7772400" imgH="10058400" progId="TCLayout.ActiveDocument.1">
                  <p:embed/>
                  <p:pic>
                    <p:nvPicPr>
                      <p:cNvPr id="6" name="think-cell data - do not delete" hidden="1">
                        <a:extLst>
                          <a:ext uri="{FF2B5EF4-FFF2-40B4-BE49-F238E27FC236}">
                            <a16:creationId xmlns:a16="http://schemas.microsoft.com/office/drawing/2014/main" id="{DC3AEE3B-5443-6F51-508F-7484A83A64F5}"/>
                          </a:ext>
                        </a:extLst>
                      </p:cNvPr>
                      <p:cNvPicPr/>
                      <p:nvPr/>
                    </p:nvPicPr>
                    <p:blipFill>
                      <a:blip r:embed="rId32"/>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AED00B9A-A564-EB88-FD95-2ED3770D6144}"/>
              </a:ext>
            </a:extLst>
          </p:cNvPr>
          <p:cNvSpPr>
            <a:spLocks noGrp="1"/>
          </p:cNvSpPr>
          <p:nvPr>
            <p:ph type="title"/>
            <p:custDataLst>
              <p:tags r:id="rId3"/>
            </p:custDataLst>
          </p:nvPr>
        </p:nvSpPr>
        <p:spPr>
          <a:xfrm>
            <a:off x="457200" y="548640"/>
            <a:ext cx="11274552" cy="493776"/>
          </a:xfrm>
        </p:spPr>
        <p:txBody>
          <a:bodyPr vert="horz">
            <a:normAutofit/>
          </a:bodyPr>
          <a:lstStyle/>
          <a:p>
            <a:r>
              <a:rPr lang="en-US"/>
              <a:t>Management Team &amp; Governance</a:t>
            </a:r>
          </a:p>
        </p:txBody>
      </p:sp>
      <p:sp>
        <p:nvSpPr>
          <p:cNvPr id="4" name="Text Placeholder 3">
            <a:extLst>
              <a:ext uri="{FF2B5EF4-FFF2-40B4-BE49-F238E27FC236}">
                <a16:creationId xmlns:a16="http://schemas.microsoft.com/office/drawing/2014/main" id="{DBAC5156-ECD0-57FF-FABF-7EFF81EA6277}"/>
              </a:ext>
            </a:extLst>
          </p:cNvPr>
          <p:cNvSpPr>
            <a:spLocks noGrp="1"/>
          </p:cNvSpPr>
          <p:nvPr>
            <p:ph type="body" sz="quarter" idx="14"/>
            <p:custDataLst>
              <p:tags r:id="rId4"/>
            </p:custDataLst>
          </p:nvPr>
        </p:nvSpPr>
        <p:spPr>
          <a:xfrm>
            <a:off x="457200" y="282321"/>
            <a:ext cx="11274425" cy="266319"/>
          </a:xfrm>
        </p:spPr>
        <p:txBody>
          <a:bodyPr/>
          <a:lstStyle/>
          <a:p>
            <a:r>
              <a:rPr lang="en-US"/>
              <a:t>Team</a:t>
            </a:r>
          </a:p>
        </p:txBody>
      </p:sp>
      <p:sp>
        <p:nvSpPr>
          <p:cNvPr id="44" name="Text Placeholder 4">
            <a:extLst>
              <a:ext uri="{FF2B5EF4-FFF2-40B4-BE49-F238E27FC236}">
                <a16:creationId xmlns:a16="http://schemas.microsoft.com/office/drawing/2014/main" id="{F9D1A2A9-5F13-4B0E-EEF5-17245F07E6F6}"/>
              </a:ext>
            </a:extLst>
          </p:cNvPr>
          <p:cNvSpPr>
            <a:spLocks noGrp="1"/>
          </p:cNvSpPr>
          <p:nvPr>
            <p:ph type="body" sz="quarter" idx="15"/>
            <p:custDataLst>
              <p:tags r:id="rId5"/>
            </p:custDataLst>
          </p:nvPr>
        </p:nvSpPr>
        <p:spPr>
          <a:xfrm>
            <a:off x="457200" y="1042988"/>
            <a:ext cx="11274425" cy="617537"/>
          </a:xfrm>
        </p:spPr>
        <p:txBody>
          <a:bodyPr/>
          <a:lstStyle/>
          <a:p>
            <a:r>
              <a:rPr lang="en-US"/>
              <a:t>MedEssenceAI's leadership combines deep healthcare SaaS scaling, AI/ML expertise, and strong German market knowledge, supported by a balanced board and expert advisory team to drive growth and innovation.</a:t>
            </a:r>
          </a:p>
        </p:txBody>
      </p:sp>
      <p:sp>
        <p:nvSpPr>
          <p:cNvPr id="5" name="Google Shape;1731;g2f6a2e19226_2_1049">
            <a:extLst>
              <a:ext uri="{FF2B5EF4-FFF2-40B4-BE49-F238E27FC236}">
                <a16:creationId xmlns:a16="http://schemas.microsoft.com/office/drawing/2014/main" id="{93D862ED-0AB5-24DA-10E5-5A7741D40745}"/>
              </a:ext>
            </a:extLst>
          </p:cNvPr>
          <p:cNvSpPr/>
          <p:nvPr/>
        </p:nvSpPr>
        <p:spPr>
          <a:xfrm>
            <a:off x="453603" y="1834226"/>
            <a:ext cx="658368" cy="805378"/>
          </a:xfrm>
          <a:prstGeom prst="rect">
            <a:avLst/>
          </a:prstGeom>
          <a:solidFill>
            <a:schemeClr val="accent5"/>
          </a:solidFill>
          <a:ln>
            <a:noFill/>
          </a:ln>
        </p:spPr>
        <p:txBody>
          <a:bodyPr spcFirstLastPara="1" wrap="square" lIns="91425" tIns="91440" rIns="91440" bIns="91440" anchor="ctr" anchorCtr="0">
            <a:noAutofit/>
          </a:bodyPr>
          <a:lstStyle/>
          <a:p>
            <a:pPr marL="0" lvl="0" indent="0" algn="ctr" rtl="0">
              <a:spcBef>
                <a:spcPts val="0"/>
              </a:spcBef>
              <a:spcAft>
                <a:spcPts val="0"/>
              </a:spcAft>
              <a:buClr>
                <a:schemeClr val="dk1"/>
              </a:buClr>
              <a:buSzPts val="1100"/>
              <a:buFont typeface="Arial"/>
              <a:buNone/>
            </a:pPr>
            <a:r>
              <a:rPr lang="en-US" sz="1000" i="1">
                <a:ea typeface="Helvetica Neue"/>
                <a:cs typeface="Helvetica Neue"/>
                <a:sym typeface="Helvetica Neue"/>
              </a:rPr>
              <a:t>Bio photo</a:t>
            </a:r>
            <a:endParaRPr sz="1000" i="1">
              <a:ea typeface="Helvetica Neue"/>
              <a:cs typeface="Helvetica Neue"/>
              <a:sym typeface="Helvetica Neue"/>
            </a:endParaRPr>
          </a:p>
        </p:txBody>
      </p:sp>
      <p:sp>
        <p:nvSpPr>
          <p:cNvPr id="16" name="Text Placeholder 53">
            <a:extLst>
              <a:ext uri="{FF2B5EF4-FFF2-40B4-BE49-F238E27FC236}">
                <a16:creationId xmlns:a16="http://schemas.microsoft.com/office/drawing/2014/main" id="{8615CEE6-B255-C614-EF20-E43F0A98FD19}"/>
              </a:ext>
            </a:extLst>
          </p:cNvPr>
          <p:cNvSpPr txBox="1">
            <a:spLocks/>
          </p:cNvSpPr>
          <p:nvPr>
            <p:custDataLst>
              <p:tags r:id="rId6"/>
            </p:custDataLst>
          </p:nvPr>
        </p:nvSpPr>
        <p:spPr>
          <a:xfrm>
            <a:off x="1111971" y="1964151"/>
            <a:ext cx="2011680" cy="274320"/>
          </a:xfrm>
          <a:prstGeom prst="rect">
            <a:avLst/>
          </a:prstGeom>
        </p:spPr>
        <p:txBody>
          <a:bodyPr bIns="18288" anchor="b">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200" b="1" kern="0"/>
              <a:t>CEO Candidate</a:t>
            </a:r>
          </a:p>
        </p:txBody>
      </p:sp>
      <p:sp>
        <p:nvSpPr>
          <p:cNvPr id="17" name="Text Placeholder 54">
            <a:extLst>
              <a:ext uri="{FF2B5EF4-FFF2-40B4-BE49-F238E27FC236}">
                <a16:creationId xmlns:a16="http://schemas.microsoft.com/office/drawing/2014/main" id="{61E63AF3-5845-36D8-59E4-1285465D2077}"/>
              </a:ext>
            </a:extLst>
          </p:cNvPr>
          <p:cNvSpPr txBox="1">
            <a:spLocks/>
          </p:cNvSpPr>
          <p:nvPr>
            <p:custDataLst>
              <p:tags r:id="rId7"/>
            </p:custDataLst>
          </p:nvPr>
        </p:nvSpPr>
        <p:spPr>
          <a:xfrm>
            <a:off x="1111971" y="2231980"/>
            <a:ext cx="2011680" cy="274320"/>
          </a:xfrm>
          <a:prstGeom prst="rect">
            <a:avLst/>
          </a:prstGeom>
        </p:spPr>
        <p:txBody>
          <a:bodyPr tIns="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200" kern="0">
                <a:solidFill>
                  <a:schemeClr val="accent2"/>
                </a:solidFill>
              </a:rPr>
              <a:t>Chief Executive Officer</a:t>
            </a:r>
          </a:p>
        </p:txBody>
      </p:sp>
      <p:sp>
        <p:nvSpPr>
          <p:cNvPr id="30" name="Text Placeholder 67">
            <a:extLst>
              <a:ext uri="{FF2B5EF4-FFF2-40B4-BE49-F238E27FC236}">
                <a16:creationId xmlns:a16="http://schemas.microsoft.com/office/drawing/2014/main" id="{1D8903BE-D2E1-AB4D-C5A1-816004821F8A}"/>
              </a:ext>
            </a:extLst>
          </p:cNvPr>
          <p:cNvSpPr txBox="1">
            <a:spLocks/>
          </p:cNvSpPr>
          <p:nvPr>
            <p:custDataLst>
              <p:tags r:id="rId8"/>
            </p:custDataLst>
          </p:nvPr>
        </p:nvSpPr>
        <p:spPr>
          <a:xfrm>
            <a:off x="453603" y="2686635"/>
            <a:ext cx="2670048" cy="1202122"/>
          </a:xfrm>
          <a:prstGeom prst="rect">
            <a:avLst/>
          </a:prstGeom>
        </p:spPr>
        <p:txBody>
          <a:bodyPr lIns="0" tIns="45720" bIns="4572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600"/>
              </a:spcAft>
              <a:buNone/>
            </a:pPr>
            <a:r>
              <a:rPr lang="en-US" sz="1200" kern="0"/>
              <a:t>Healthcare SaaS executive with 15+ years scaling companies to €10M+ ARR. Expert in German healthcare market and AI/ML product commercialization.</a:t>
            </a:r>
          </a:p>
        </p:txBody>
      </p:sp>
      <p:sp>
        <p:nvSpPr>
          <p:cNvPr id="31" name="Text Placeholder 68">
            <a:extLst>
              <a:ext uri="{FF2B5EF4-FFF2-40B4-BE49-F238E27FC236}">
                <a16:creationId xmlns:a16="http://schemas.microsoft.com/office/drawing/2014/main" id="{ED44E63A-19CB-BBBC-CA0A-A205D10EE0F0}"/>
              </a:ext>
            </a:extLst>
          </p:cNvPr>
          <p:cNvSpPr txBox="1">
            <a:spLocks/>
          </p:cNvSpPr>
          <p:nvPr>
            <p:custDataLst>
              <p:tags r:id="rId9"/>
            </p:custDataLst>
          </p:nvPr>
        </p:nvSpPr>
        <p:spPr>
          <a:xfrm>
            <a:off x="3331759" y="2681418"/>
            <a:ext cx="2670048" cy="1207339"/>
          </a:xfrm>
          <a:prstGeom prst="rect">
            <a:avLst/>
          </a:prstGeom>
        </p:spPr>
        <p:txBody>
          <a:bodyPr lIns="0" tIns="45720" bIns="45720">
            <a:normAutofit/>
          </a:bodyPr>
          <a:lstStyle>
            <a:defPPr marR="0" lvl="0" algn="l" rtl="0">
              <a:lnSpc>
                <a:spcPct val="100000"/>
              </a:lnSpc>
              <a:spcBef>
                <a:spcPts val="0"/>
              </a:spcBef>
              <a:spcAft>
                <a:spcPts val="0"/>
              </a:spcAft>
              <a:defRPr lang="en-US"/>
            </a:defPPr>
            <a:lvl1pPr marR="0" lvl="0" indent="0">
              <a:lnSpc>
                <a:spcPct val="100000"/>
              </a:lnSpc>
              <a:spcBef>
                <a:spcPts val="0"/>
              </a:spcBef>
              <a:spcAft>
                <a:spcPts val="600"/>
              </a:spcAft>
              <a:buClr>
                <a:srgbClr val="000000"/>
              </a:buClr>
              <a:buFont typeface="Arial"/>
              <a:buNone/>
              <a:defRPr sz="1200" b="0" i="0" u="none" strike="noStrike" kern="0" cap="none">
                <a:solidFill>
                  <a:srgbClr val="000000"/>
                </a:solidFill>
                <a:latin typeface="Arial"/>
                <a:ea typeface="Arial"/>
                <a:cs typeface="Arial"/>
              </a:defRPr>
            </a:lvl1pPr>
            <a:lvl2pPr marR="0" lvl="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9pPr>
          </a:lstStyle>
          <a:p>
            <a:pPr marL="0" lvl="0" indent="0" algn="l" rtl="0">
              <a:spcBef>
                <a:spcPts val="0"/>
              </a:spcBef>
              <a:spcAft>
                <a:spcPts val="600"/>
              </a:spcAft>
              <a:buNone/>
            </a:pPr>
            <a:r>
              <a:rPr lang="en-US" sz="1200" kern="0"/>
              <a:t>Technical leader with AI/ML architecture expertise, specializing in multi-model orchestration &amp; healthcare data compliance. Experience at FAANG &amp; startups.</a:t>
            </a:r>
          </a:p>
        </p:txBody>
      </p:sp>
      <p:sp>
        <p:nvSpPr>
          <p:cNvPr id="33" name="Text Placeholder 69">
            <a:extLst>
              <a:ext uri="{FF2B5EF4-FFF2-40B4-BE49-F238E27FC236}">
                <a16:creationId xmlns:a16="http://schemas.microsoft.com/office/drawing/2014/main" id="{2E319997-A7F9-E6F5-F577-14A5D54F911D}"/>
              </a:ext>
            </a:extLst>
          </p:cNvPr>
          <p:cNvSpPr txBox="1">
            <a:spLocks/>
          </p:cNvSpPr>
          <p:nvPr>
            <p:custDataLst>
              <p:tags r:id="rId10"/>
            </p:custDataLst>
          </p:nvPr>
        </p:nvSpPr>
        <p:spPr>
          <a:xfrm>
            <a:off x="6209915" y="2684927"/>
            <a:ext cx="2670048" cy="1207339"/>
          </a:xfrm>
          <a:prstGeom prst="rect">
            <a:avLst/>
          </a:prstGeom>
        </p:spPr>
        <p:txBody>
          <a:bodyPr lIns="0" tIns="45720" bIns="45720">
            <a:normAutofit/>
          </a:bodyPr>
          <a:lstStyle>
            <a:defPPr marR="0" lvl="0" algn="l" rtl="0">
              <a:lnSpc>
                <a:spcPct val="100000"/>
              </a:lnSpc>
              <a:spcBef>
                <a:spcPts val="0"/>
              </a:spcBef>
              <a:spcAft>
                <a:spcPts val="0"/>
              </a:spcAft>
              <a:defRPr lang="en-US"/>
            </a:defPPr>
            <a:lvl1pPr marR="0" lvl="0" indent="0">
              <a:lnSpc>
                <a:spcPct val="100000"/>
              </a:lnSpc>
              <a:spcBef>
                <a:spcPts val="0"/>
              </a:spcBef>
              <a:spcAft>
                <a:spcPts val="600"/>
              </a:spcAft>
              <a:buClr>
                <a:srgbClr val="000000"/>
              </a:buClr>
              <a:buFont typeface="Arial"/>
              <a:buNone/>
              <a:defRPr sz="1200" b="0" i="0" u="none" strike="noStrike" kern="0" cap="none">
                <a:solidFill>
                  <a:srgbClr val="000000"/>
                </a:solidFill>
                <a:latin typeface="Arial"/>
                <a:ea typeface="Arial"/>
                <a:cs typeface="Arial"/>
              </a:defRPr>
            </a:lvl1pPr>
            <a:lvl2pPr marR="0" lvl="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9pPr>
          </a:lstStyle>
          <a:p>
            <a:pPr marL="0" lvl="0" indent="0" algn="l" rtl="0">
              <a:spcBef>
                <a:spcPts val="0"/>
              </a:spcBef>
              <a:spcAft>
                <a:spcPts val="600"/>
              </a:spcAft>
              <a:buNone/>
            </a:pPr>
            <a:r>
              <a:rPr lang="en-US" sz="1200" kern="0" dirty="0"/>
              <a:t>Product executive with deep German healthcare market experience, specializing in medical practice product development &amp; SaaS methodologies.</a:t>
            </a:r>
          </a:p>
        </p:txBody>
      </p:sp>
      <p:sp>
        <p:nvSpPr>
          <p:cNvPr id="35" name="Text Placeholder 70">
            <a:extLst>
              <a:ext uri="{FF2B5EF4-FFF2-40B4-BE49-F238E27FC236}">
                <a16:creationId xmlns:a16="http://schemas.microsoft.com/office/drawing/2014/main" id="{75848644-3CEB-7F28-88B5-1EDCD818BC68}"/>
              </a:ext>
            </a:extLst>
          </p:cNvPr>
          <p:cNvSpPr txBox="1">
            <a:spLocks/>
          </p:cNvSpPr>
          <p:nvPr>
            <p:custDataLst>
              <p:tags r:id="rId11"/>
            </p:custDataLst>
          </p:nvPr>
        </p:nvSpPr>
        <p:spPr>
          <a:xfrm>
            <a:off x="9088071" y="2687056"/>
            <a:ext cx="2670048" cy="1207339"/>
          </a:xfrm>
          <a:prstGeom prst="rect">
            <a:avLst/>
          </a:prstGeom>
        </p:spPr>
        <p:txBody>
          <a:bodyPr lIns="0" tIns="45720" bIns="45720">
            <a:normAutofit/>
          </a:bodyPr>
          <a:lstStyle>
            <a:defPPr marR="0" lvl="0" algn="l" rtl="0">
              <a:lnSpc>
                <a:spcPct val="100000"/>
              </a:lnSpc>
              <a:spcBef>
                <a:spcPts val="0"/>
              </a:spcBef>
              <a:spcAft>
                <a:spcPts val="0"/>
              </a:spcAft>
              <a:defRPr lang="en-US"/>
            </a:defPPr>
            <a:lvl1pPr marR="0" lvl="0" indent="0">
              <a:lnSpc>
                <a:spcPct val="100000"/>
              </a:lnSpc>
              <a:spcBef>
                <a:spcPts val="0"/>
              </a:spcBef>
              <a:spcAft>
                <a:spcPts val="600"/>
              </a:spcAft>
              <a:buClr>
                <a:srgbClr val="000000"/>
              </a:buClr>
              <a:buFont typeface="Arial"/>
              <a:buNone/>
              <a:defRPr sz="1200" b="0" i="0" u="none" strike="noStrike" kern="0" cap="none">
                <a:solidFill>
                  <a:srgbClr val="000000"/>
                </a:solidFill>
                <a:latin typeface="Arial"/>
                <a:ea typeface="Arial"/>
                <a:cs typeface="Arial"/>
              </a:defRPr>
            </a:lvl1pPr>
            <a:lvl2pPr marR="0" lvl="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9pPr>
          </a:lstStyle>
          <a:p>
            <a:pPr marL="0" lvl="0" indent="0" algn="l" rtl="0">
              <a:spcBef>
                <a:spcPts val="0"/>
              </a:spcBef>
              <a:spcAft>
                <a:spcPts val="600"/>
              </a:spcAft>
              <a:buNone/>
            </a:pPr>
            <a:r>
              <a:rPr lang="en-US" sz="1200" kern="0"/>
              <a:t>Healthcare AI investor with SaaS scaling &amp; medtech domain expertise. Board member in startups with successful exits.</a:t>
            </a:r>
          </a:p>
        </p:txBody>
      </p:sp>
      <p:sp>
        <p:nvSpPr>
          <p:cNvPr id="22" name="Text Placeholder 59">
            <a:extLst>
              <a:ext uri="{FF2B5EF4-FFF2-40B4-BE49-F238E27FC236}">
                <a16:creationId xmlns:a16="http://schemas.microsoft.com/office/drawing/2014/main" id="{0C9C39AF-9293-5F22-0DCD-1A9C2CD4A0A0}"/>
              </a:ext>
            </a:extLst>
          </p:cNvPr>
          <p:cNvSpPr txBox="1">
            <a:spLocks/>
          </p:cNvSpPr>
          <p:nvPr>
            <p:custDataLst>
              <p:tags r:id="rId12"/>
            </p:custDataLst>
          </p:nvPr>
        </p:nvSpPr>
        <p:spPr>
          <a:xfrm>
            <a:off x="9746439" y="1963004"/>
            <a:ext cx="2011680" cy="274320"/>
          </a:xfrm>
          <a:prstGeom prst="rect">
            <a:avLst/>
          </a:prstGeom>
        </p:spPr>
        <p:txBody>
          <a:bodyPr bIns="18288" anchor="b">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200" b="1" kern="0" dirty="0"/>
              <a:t>Investor Representative 1</a:t>
            </a:r>
          </a:p>
        </p:txBody>
      </p:sp>
      <p:sp>
        <p:nvSpPr>
          <p:cNvPr id="23" name="Text Placeholder 60">
            <a:extLst>
              <a:ext uri="{FF2B5EF4-FFF2-40B4-BE49-F238E27FC236}">
                <a16:creationId xmlns:a16="http://schemas.microsoft.com/office/drawing/2014/main" id="{E3B75709-ABF1-26A5-21A7-E95D5DB2AC90}"/>
              </a:ext>
            </a:extLst>
          </p:cNvPr>
          <p:cNvSpPr txBox="1">
            <a:spLocks/>
          </p:cNvSpPr>
          <p:nvPr>
            <p:custDataLst>
              <p:tags r:id="rId13"/>
            </p:custDataLst>
          </p:nvPr>
        </p:nvSpPr>
        <p:spPr>
          <a:xfrm>
            <a:off x="9746439" y="2238638"/>
            <a:ext cx="2011680" cy="274320"/>
          </a:xfrm>
          <a:prstGeom prst="rect">
            <a:avLst/>
          </a:prstGeom>
        </p:spPr>
        <p:txBody>
          <a:bodyPr tIns="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200" kern="0">
                <a:solidFill>
                  <a:schemeClr val="accent2"/>
                </a:solidFill>
              </a:rPr>
              <a:t>Board Member</a:t>
            </a:r>
          </a:p>
        </p:txBody>
      </p:sp>
      <p:sp>
        <p:nvSpPr>
          <p:cNvPr id="40" name="Google Shape;1731;g2f6a2e19226_2_1049">
            <a:extLst>
              <a:ext uri="{FF2B5EF4-FFF2-40B4-BE49-F238E27FC236}">
                <a16:creationId xmlns:a16="http://schemas.microsoft.com/office/drawing/2014/main" id="{86B85E39-8B0D-A8DA-8F87-FD11EF5822D9}"/>
              </a:ext>
            </a:extLst>
          </p:cNvPr>
          <p:cNvSpPr/>
          <p:nvPr/>
        </p:nvSpPr>
        <p:spPr>
          <a:xfrm>
            <a:off x="9088071" y="1834226"/>
            <a:ext cx="658368" cy="805378"/>
          </a:xfrm>
          <a:prstGeom prst="rect">
            <a:avLst/>
          </a:prstGeom>
          <a:solidFill>
            <a:schemeClr val="accent5"/>
          </a:solidFill>
          <a:ln>
            <a:noFill/>
          </a:ln>
        </p:spPr>
        <p:txBody>
          <a:bodyPr spcFirstLastPara="1" wrap="square" lIns="91425" tIns="91440" rIns="91440" bIns="91440" anchor="ctr" anchorCtr="0">
            <a:noAutofit/>
          </a:bodyPr>
          <a:lstStyle/>
          <a:p>
            <a:pPr marL="0" lvl="0" indent="0" algn="ctr" rtl="0">
              <a:spcBef>
                <a:spcPts val="0"/>
              </a:spcBef>
              <a:spcAft>
                <a:spcPts val="0"/>
              </a:spcAft>
              <a:buClr>
                <a:schemeClr val="dk1"/>
              </a:buClr>
              <a:buSzPts val="1100"/>
              <a:buFont typeface="Arial"/>
              <a:buNone/>
            </a:pPr>
            <a:r>
              <a:rPr lang="en-US" sz="1000" i="1">
                <a:ea typeface="Helvetica Neue"/>
                <a:cs typeface="Helvetica Neue"/>
                <a:sym typeface="Helvetica Neue"/>
              </a:rPr>
              <a:t>Bio photo</a:t>
            </a:r>
            <a:endParaRPr sz="1000" i="1">
              <a:ea typeface="Helvetica Neue"/>
              <a:cs typeface="Helvetica Neue"/>
              <a:sym typeface="Helvetica Neue"/>
            </a:endParaRPr>
          </a:p>
        </p:txBody>
      </p:sp>
      <p:sp>
        <p:nvSpPr>
          <p:cNvPr id="18" name="Text Placeholder 55">
            <a:extLst>
              <a:ext uri="{FF2B5EF4-FFF2-40B4-BE49-F238E27FC236}">
                <a16:creationId xmlns:a16="http://schemas.microsoft.com/office/drawing/2014/main" id="{64F26C4E-4EE6-3E57-02A8-529A2FD148CC}"/>
              </a:ext>
            </a:extLst>
          </p:cNvPr>
          <p:cNvSpPr txBox="1">
            <a:spLocks/>
          </p:cNvSpPr>
          <p:nvPr>
            <p:custDataLst>
              <p:tags r:id="rId14"/>
            </p:custDataLst>
          </p:nvPr>
        </p:nvSpPr>
        <p:spPr>
          <a:xfrm>
            <a:off x="3990127" y="1963004"/>
            <a:ext cx="2011680" cy="274320"/>
          </a:xfrm>
          <a:prstGeom prst="rect">
            <a:avLst/>
          </a:prstGeom>
        </p:spPr>
        <p:txBody>
          <a:bodyPr bIns="18288" anchor="b">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200" b="1" kern="0" dirty="0"/>
              <a:t>Current CTO</a:t>
            </a:r>
          </a:p>
        </p:txBody>
      </p:sp>
      <p:sp>
        <p:nvSpPr>
          <p:cNvPr id="19" name="Text Placeholder 56">
            <a:extLst>
              <a:ext uri="{FF2B5EF4-FFF2-40B4-BE49-F238E27FC236}">
                <a16:creationId xmlns:a16="http://schemas.microsoft.com/office/drawing/2014/main" id="{AEE7D68A-3D87-314D-1D0C-C5990656812B}"/>
              </a:ext>
            </a:extLst>
          </p:cNvPr>
          <p:cNvSpPr txBox="1">
            <a:spLocks/>
          </p:cNvSpPr>
          <p:nvPr>
            <p:custDataLst>
              <p:tags r:id="rId15"/>
            </p:custDataLst>
          </p:nvPr>
        </p:nvSpPr>
        <p:spPr>
          <a:xfrm>
            <a:off x="3990127" y="2228581"/>
            <a:ext cx="2011680" cy="274320"/>
          </a:xfrm>
          <a:prstGeom prst="rect">
            <a:avLst/>
          </a:prstGeom>
        </p:spPr>
        <p:txBody>
          <a:bodyPr tIns="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200" kern="0" dirty="0">
                <a:solidFill>
                  <a:schemeClr val="accent2"/>
                </a:solidFill>
              </a:rPr>
              <a:t>Chief Technology Officer</a:t>
            </a:r>
          </a:p>
        </p:txBody>
      </p:sp>
      <p:sp>
        <p:nvSpPr>
          <p:cNvPr id="41" name="Google Shape;1731;g2f6a2e19226_2_1049">
            <a:extLst>
              <a:ext uri="{FF2B5EF4-FFF2-40B4-BE49-F238E27FC236}">
                <a16:creationId xmlns:a16="http://schemas.microsoft.com/office/drawing/2014/main" id="{94AC9033-D914-F394-B2A4-E3656B3DAB9E}"/>
              </a:ext>
            </a:extLst>
          </p:cNvPr>
          <p:cNvSpPr/>
          <p:nvPr/>
        </p:nvSpPr>
        <p:spPr>
          <a:xfrm>
            <a:off x="3331759" y="1834226"/>
            <a:ext cx="658368" cy="805378"/>
          </a:xfrm>
          <a:prstGeom prst="rect">
            <a:avLst/>
          </a:prstGeom>
          <a:solidFill>
            <a:schemeClr val="accent5"/>
          </a:solidFill>
          <a:ln>
            <a:noFill/>
          </a:ln>
        </p:spPr>
        <p:txBody>
          <a:bodyPr spcFirstLastPara="1" wrap="square" lIns="91425" tIns="91440" rIns="91440" bIns="91440" anchor="ctr" anchorCtr="0">
            <a:noAutofit/>
          </a:bodyPr>
          <a:lstStyle/>
          <a:p>
            <a:pPr marL="0" lvl="0" indent="0" algn="ctr" rtl="0">
              <a:spcBef>
                <a:spcPts val="0"/>
              </a:spcBef>
              <a:spcAft>
                <a:spcPts val="0"/>
              </a:spcAft>
              <a:buClr>
                <a:schemeClr val="dk1"/>
              </a:buClr>
              <a:buSzPts val="1100"/>
              <a:buFont typeface="Arial"/>
              <a:buNone/>
            </a:pPr>
            <a:r>
              <a:rPr lang="en-US" sz="1000" i="1">
                <a:ea typeface="Helvetica Neue"/>
                <a:cs typeface="Helvetica Neue"/>
                <a:sym typeface="Helvetica Neue"/>
              </a:rPr>
              <a:t>Bio photo</a:t>
            </a:r>
            <a:endParaRPr sz="1000" i="1">
              <a:ea typeface="Helvetica Neue"/>
              <a:cs typeface="Helvetica Neue"/>
              <a:sym typeface="Helvetica Neue"/>
            </a:endParaRPr>
          </a:p>
        </p:txBody>
      </p:sp>
      <p:sp>
        <p:nvSpPr>
          <p:cNvPr id="42" name="Google Shape;1731;g2f6a2e19226_2_1049">
            <a:extLst>
              <a:ext uri="{FF2B5EF4-FFF2-40B4-BE49-F238E27FC236}">
                <a16:creationId xmlns:a16="http://schemas.microsoft.com/office/drawing/2014/main" id="{8B856766-233D-F59D-4564-DA723B4C9210}"/>
              </a:ext>
            </a:extLst>
          </p:cNvPr>
          <p:cNvSpPr/>
          <p:nvPr/>
        </p:nvSpPr>
        <p:spPr>
          <a:xfrm>
            <a:off x="6209915" y="1834226"/>
            <a:ext cx="658368" cy="805378"/>
          </a:xfrm>
          <a:prstGeom prst="rect">
            <a:avLst/>
          </a:prstGeom>
          <a:solidFill>
            <a:schemeClr val="accent5"/>
          </a:solidFill>
          <a:ln>
            <a:noFill/>
          </a:ln>
        </p:spPr>
        <p:txBody>
          <a:bodyPr spcFirstLastPara="1" wrap="square" lIns="91425" tIns="91440" rIns="91440" bIns="91440" anchor="ctr" anchorCtr="0">
            <a:noAutofit/>
          </a:bodyPr>
          <a:lstStyle/>
          <a:p>
            <a:pPr marL="0" lvl="0" indent="0" algn="ctr" rtl="0">
              <a:spcBef>
                <a:spcPts val="0"/>
              </a:spcBef>
              <a:spcAft>
                <a:spcPts val="0"/>
              </a:spcAft>
              <a:buClr>
                <a:schemeClr val="dk1"/>
              </a:buClr>
              <a:buSzPts val="1100"/>
              <a:buFont typeface="Arial"/>
              <a:buNone/>
            </a:pPr>
            <a:r>
              <a:rPr lang="en-US" sz="1000" i="1">
                <a:ea typeface="Helvetica Neue"/>
                <a:cs typeface="Helvetica Neue"/>
                <a:sym typeface="Helvetica Neue"/>
              </a:rPr>
              <a:t>Bio photo</a:t>
            </a:r>
            <a:endParaRPr sz="1000" i="1">
              <a:ea typeface="Helvetica Neue"/>
              <a:cs typeface="Helvetica Neue"/>
              <a:sym typeface="Helvetica Neue"/>
            </a:endParaRPr>
          </a:p>
        </p:txBody>
      </p:sp>
      <p:sp>
        <p:nvSpPr>
          <p:cNvPr id="51" name="Google Shape;1731;g2f6a2e19226_2_1049">
            <a:extLst>
              <a:ext uri="{FF2B5EF4-FFF2-40B4-BE49-F238E27FC236}">
                <a16:creationId xmlns:a16="http://schemas.microsoft.com/office/drawing/2014/main" id="{936650A5-98E8-1289-776C-9EBB25D8B70B}"/>
              </a:ext>
            </a:extLst>
          </p:cNvPr>
          <p:cNvSpPr/>
          <p:nvPr/>
        </p:nvSpPr>
        <p:spPr>
          <a:xfrm>
            <a:off x="453603" y="4106765"/>
            <a:ext cx="658368" cy="805378"/>
          </a:xfrm>
          <a:prstGeom prst="rect">
            <a:avLst/>
          </a:prstGeom>
          <a:solidFill>
            <a:schemeClr val="accent5"/>
          </a:solidFill>
          <a:ln>
            <a:noFill/>
          </a:ln>
        </p:spPr>
        <p:txBody>
          <a:bodyPr spcFirstLastPara="1" wrap="square" lIns="91425" tIns="91440" rIns="91440" bIns="91440" anchor="ctr" anchorCtr="0">
            <a:noAutofit/>
          </a:bodyPr>
          <a:lstStyle/>
          <a:p>
            <a:pPr marL="0" lvl="0" indent="0" algn="ctr" rtl="0">
              <a:spcBef>
                <a:spcPts val="0"/>
              </a:spcBef>
              <a:spcAft>
                <a:spcPts val="0"/>
              </a:spcAft>
              <a:buClr>
                <a:schemeClr val="dk1"/>
              </a:buClr>
              <a:buSzPts val="1100"/>
              <a:buFont typeface="Arial"/>
              <a:buNone/>
            </a:pPr>
            <a:r>
              <a:rPr lang="en-US" sz="1000" i="1">
                <a:ea typeface="Helvetica Neue"/>
                <a:cs typeface="Helvetica Neue"/>
                <a:sym typeface="Helvetica Neue"/>
              </a:rPr>
              <a:t>Bio photo</a:t>
            </a:r>
            <a:endParaRPr sz="1000" i="1">
              <a:ea typeface="Helvetica Neue"/>
              <a:cs typeface="Helvetica Neue"/>
              <a:sym typeface="Helvetica Neue"/>
            </a:endParaRPr>
          </a:p>
        </p:txBody>
      </p:sp>
      <p:sp>
        <p:nvSpPr>
          <p:cNvPr id="52" name="Text Placeholder 53">
            <a:extLst>
              <a:ext uri="{FF2B5EF4-FFF2-40B4-BE49-F238E27FC236}">
                <a16:creationId xmlns:a16="http://schemas.microsoft.com/office/drawing/2014/main" id="{5088FE8F-208F-66F6-27FE-EDD049259797}"/>
              </a:ext>
            </a:extLst>
          </p:cNvPr>
          <p:cNvSpPr txBox="1">
            <a:spLocks/>
          </p:cNvSpPr>
          <p:nvPr>
            <p:custDataLst>
              <p:tags r:id="rId16"/>
            </p:custDataLst>
          </p:nvPr>
        </p:nvSpPr>
        <p:spPr>
          <a:xfrm>
            <a:off x="1111971" y="4236690"/>
            <a:ext cx="2011680" cy="274320"/>
          </a:xfrm>
          <a:prstGeom prst="rect">
            <a:avLst/>
          </a:prstGeom>
        </p:spPr>
        <p:txBody>
          <a:bodyPr bIns="18288" anchor="b">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200" b="1" kern="0"/>
              <a:t>Investor Representative 2</a:t>
            </a:r>
          </a:p>
        </p:txBody>
      </p:sp>
      <p:sp>
        <p:nvSpPr>
          <p:cNvPr id="53" name="Text Placeholder 54">
            <a:extLst>
              <a:ext uri="{FF2B5EF4-FFF2-40B4-BE49-F238E27FC236}">
                <a16:creationId xmlns:a16="http://schemas.microsoft.com/office/drawing/2014/main" id="{BD3C21C1-E499-2DEE-3BFD-21CEF3CECCB4}"/>
              </a:ext>
            </a:extLst>
          </p:cNvPr>
          <p:cNvSpPr txBox="1">
            <a:spLocks/>
          </p:cNvSpPr>
          <p:nvPr>
            <p:custDataLst>
              <p:tags r:id="rId17"/>
            </p:custDataLst>
          </p:nvPr>
        </p:nvSpPr>
        <p:spPr>
          <a:xfrm>
            <a:off x="1111971" y="4504519"/>
            <a:ext cx="2011680" cy="274320"/>
          </a:xfrm>
          <a:prstGeom prst="rect">
            <a:avLst/>
          </a:prstGeom>
        </p:spPr>
        <p:txBody>
          <a:bodyPr tIns="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200" kern="0">
                <a:solidFill>
                  <a:schemeClr val="accent2"/>
                </a:solidFill>
              </a:rPr>
              <a:t>Board Member</a:t>
            </a:r>
          </a:p>
        </p:txBody>
      </p:sp>
      <p:sp>
        <p:nvSpPr>
          <p:cNvPr id="54" name="Text Placeholder 67">
            <a:extLst>
              <a:ext uri="{FF2B5EF4-FFF2-40B4-BE49-F238E27FC236}">
                <a16:creationId xmlns:a16="http://schemas.microsoft.com/office/drawing/2014/main" id="{9B66C3EC-CF14-7B9A-FAD6-A7C1E90F68B3}"/>
              </a:ext>
            </a:extLst>
          </p:cNvPr>
          <p:cNvSpPr txBox="1">
            <a:spLocks/>
          </p:cNvSpPr>
          <p:nvPr>
            <p:custDataLst>
              <p:tags r:id="rId18"/>
            </p:custDataLst>
          </p:nvPr>
        </p:nvSpPr>
        <p:spPr>
          <a:xfrm>
            <a:off x="453603" y="4959174"/>
            <a:ext cx="2670048" cy="1202122"/>
          </a:xfrm>
          <a:prstGeom prst="rect">
            <a:avLst/>
          </a:prstGeom>
        </p:spPr>
        <p:txBody>
          <a:bodyPr lIns="0" tIns="45720" bIns="4572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600"/>
              </a:spcAft>
              <a:buNone/>
            </a:pPr>
            <a:r>
              <a:rPr lang="en-US" sz="1200" kern="0"/>
              <a:t>VC focused on AI &amp; healthcare tech in Europe. Experienced in scaling SaaS businesses.</a:t>
            </a:r>
          </a:p>
        </p:txBody>
      </p:sp>
      <p:sp>
        <p:nvSpPr>
          <p:cNvPr id="55" name="Text Placeholder 68">
            <a:extLst>
              <a:ext uri="{FF2B5EF4-FFF2-40B4-BE49-F238E27FC236}">
                <a16:creationId xmlns:a16="http://schemas.microsoft.com/office/drawing/2014/main" id="{DC2A3BFF-29C5-EB2E-71D4-CFF1E53D8371}"/>
              </a:ext>
            </a:extLst>
          </p:cNvPr>
          <p:cNvSpPr txBox="1">
            <a:spLocks/>
          </p:cNvSpPr>
          <p:nvPr>
            <p:custDataLst>
              <p:tags r:id="rId19"/>
            </p:custDataLst>
          </p:nvPr>
        </p:nvSpPr>
        <p:spPr>
          <a:xfrm>
            <a:off x="3331759" y="4953957"/>
            <a:ext cx="2670048" cy="1207339"/>
          </a:xfrm>
          <a:prstGeom prst="rect">
            <a:avLst/>
          </a:prstGeom>
        </p:spPr>
        <p:txBody>
          <a:bodyPr lIns="0" tIns="45720" bIns="45720">
            <a:normAutofit/>
          </a:bodyPr>
          <a:lstStyle>
            <a:defPPr marR="0" lvl="0" algn="l" rtl="0">
              <a:lnSpc>
                <a:spcPct val="100000"/>
              </a:lnSpc>
              <a:spcBef>
                <a:spcPts val="0"/>
              </a:spcBef>
              <a:spcAft>
                <a:spcPts val="0"/>
              </a:spcAft>
              <a:defRPr lang="en-US"/>
            </a:defPPr>
            <a:lvl1pPr marR="0" lvl="0" indent="0">
              <a:lnSpc>
                <a:spcPct val="100000"/>
              </a:lnSpc>
              <a:spcBef>
                <a:spcPts val="0"/>
              </a:spcBef>
              <a:spcAft>
                <a:spcPts val="600"/>
              </a:spcAft>
              <a:buClr>
                <a:srgbClr val="000000"/>
              </a:buClr>
              <a:buFont typeface="Arial"/>
              <a:buNone/>
              <a:defRPr sz="1200" b="0" i="0" u="none" strike="noStrike" kern="0" cap="none">
                <a:solidFill>
                  <a:srgbClr val="000000"/>
                </a:solidFill>
                <a:latin typeface="Arial"/>
                <a:ea typeface="Arial"/>
                <a:cs typeface="Arial"/>
              </a:defRPr>
            </a:lvl1pPr>
            <a:lvl2pPr marR="0" lvl="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9pPr>
          </a:lstStyle>
          <a:p>
            <a:pPr marL="0" lvl="0" indent="0" algn="l" rtl="0">
              <a:spcBef>
                <a:spcPts val="0"/>
              </a:spcBef>
              <a:spcAft>
                <a:spcPts val="600"/>
              </a:spcAft>
              <a:buNone/>
            </a:pPr>
            <a:r>
              <a:rPr lang="en-US" sz="1200" kern="0"/>
              <a:t>Founder with AI/ML expertise in medical transcription &amp; workflow optimization. Holds advanced degrees in CS &amp; biomedical engineering.</a:t>
            </a:r>
          </a:p>
        </p:txBody>
      </p:sp>
      <p:sp>
        <p:nvSpPr>
          <p:cNvPr id="56" name="Text Placeholder 69">
            <a:extLst>
              <a:ext uri="{FF2B5EF4-FFF2-40B4-BE49-F238E27FC236}">
                <a16:creationId xmlns:a16="http://schemas.microsoft.com/office/drawing/2014/main" id="{576B1057-EAC4-7C65-70E8-A02B63AEEDF0}"/>
              </a:ext>
            </a:extLst>
          </p:cNvPr>
          <p:cNvSpPr txBox="1">
            <a:spLocks/>
          </p:cNvSpPr>
          <p:nvPr>
            <p:custDataLst>
              <p:tags r:id="rId20"/>
            </p:custDataLst>
          </p:nvPr>
        </p:nvSpPr>
        <p:spPr>
          <a:xfrm>
            <a:off x="6209915" y="4957466"/>
            <a:ext cx="2670048" cy="1207339"/>
          </a:xfrm>
          <a:prstGeom prst="rect">
            <a:avLst/>
          </a:prstGeom>
        </p:spPr>
        <p:txBody>
          <a:bodyPr lIns="0" tIns="45720" bIns="45720">
            <a:normAutofit/>
          </a:bodyPr>
          <a:lstStyle>
            <a:defPPr marR="0" lvl="0" algn="l" rtl="0">
              <a:lnSpc>
                <a:spcPct val="100000"/>
              </a:lnSpc>
              <a:spcBef>
                <a:spcPts val="0"/>
              </a:spcBef>
              <a:spcAft>
                <a:spcPts val="0"/>
              </a:spcAft>
              <a:defRPr lang="en-US"/>
            </a:defPPr>
            <a:lvl1pPr marR="0" lvl="0" indent="0">
              <a:lnSpc>
                <a:spcPct val="100000"/>
              </a:lnSpc>
              <a:spcBef>
                <a:spcPts val="0"/>
              </a:spcBef>
              <a:spcAft>
                <a:spcPts val="600"/>
              </a:spcAft>
              <a:buClr>
                <a:srgbClr val="000000"/>
              </a:buClr>
              <a:buFont typeface="Arial"/>
              <a:buNone/>
              <a:defRPr sz="1200" b="0" i="0" u="none" strike="noStrike" kern="0" cap="none">
                <a:solidFill>
                  <a:srgbClr val="000000"/>
                </a:solidFill>
                <a:latin typeface="Arial"/>
                <a:ea typeface="Arial"/>
                <a:cs typeface="Arial"/>
              </a:defRPr>
            </a:lvl1pPr>
            <a:lvl2pPr marR="0" lvl="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9pPr>
          </a:lstStyle>
          <a:p>
            <a:pPr marL="0" lvl="0" indent="0" algn="l" rtl="0">
              <a:spcBef>
                <a:spcPts val="0"/>
              </a:spcBef>
              <a:spcAft>
                <a:spcPts val="600"/>
              </a:spcAft>
              <a:buNone/>
            </a:pPr>
            <a:r>
              <a:rPr lang="en-US" sz="1200" kern="0"/>
              <a:t>Veteran German healthcare executive with 25+ years in radiology &amp; medical services. Provides strategic oversight &amp; regulatory counsel.</a:t>
            </a:r>
          </a:p>
        </p:txBody>
      </p:sp>
      <p:sp>
        <p:nvSpPr>
          <p:cNvPr id="57" name="Text Placeholder 70">
            <a:extLst>
              <a:ext uri="{FF2B5EF4-FFF2-40B4-BE49-F238E27FC236}">
                <a16:creationId xmlns:a16="http://schemas.microsoft.com/office/drawing/2014/main" id="{D2742B47-D869-C707-77C2-82F5B2A53432}"/>
              </a:ext>
            </a:extLst>
          </p:cNvPr>
          <p:cNvSpPr txBox="1">
            <a:spLocks/>
          </p:cNvSpPr>
          <p:nvPr>
            <p:custDataLst>
              <p:tags r:id="rId21"/>
            </p:custDataLst>
          </p:nvPr>
        </p:nvSpPr>
        <p:spPr>
          <a:xfrm>
            <a:off x="9088071" y="4959595"/>
            <a:ext cx="2670048" cy="1207339"/>
          </a:xfrm>
          <a:prstGeom prst="rect">
            <a:avLst/>
          </a:prstGeom>
        </p:spPr>
        <p:txBody>
          <a:bodyPr lIns="0" tIns="45720" bIns="45720">
            <a:normAutofit/>
          </a:bodyPr>
          <a:lstStyle>
            <a:defPPr marR="0" lvl="0" algn="l" rtl="0">
              <a:lnSpc>
                <a:spcPct val="100000"/>
              </a:lnSpc>
              <a:spcBef>
                <a:spcPts val="0"/>
              </a:spcBef>
              <a:spcAft>
                <a:spcPts val="0"/>
              </a:spcAft>
              <a:defRPr lang="en-US"/>
            </a:defPPr>
            <a:lvl1pPr marR="0" lvl="0" indent="0">
              <a:lnSpc>
                <a:spcPct val="100000"/>
              </a:lnSpc>
              <a:spcBef>
                <a:spcPts val="0"/>
              </a:spcBef>
              <a:spcAft>
                <a:spcPts val="600"/>
              </a:spcAft>
              <a:buClr>
                <a:srgbClr val="000000"/>
              </a:buClr>
              <a:buFont typeface="Arial"/>
              <a:buNone/>
              <a:defRPr sz="1200" b="0" i="0" u="none" strike="noStrike" kern="0" cap="none">
                <a:solidFill>
                  <a:srgbClr val="000000"/>
                </a:solidFill>
                <a:latin typeface="Arial"/>
                <a:ea typeface="Arial"/>
                <a:cs typeface="Arial"/>
              </a:defRPr>
            </a:lvl1pPr>
            <a:lvl2pPr marR="0" lvl="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9pPr>
          </a:lstStyle>
          <a:p>
            <a:pPr marL="0" lvl="0" indent="0" algn="l" rtl="0">
              <a:spcBef>
                <a:spcPts val="0"/>
              </a:spcBef>
              <a:spcAft>
                <a:spcPts val="600"/>
              </a:spcAft>
              <a:buNone/>
            </a:pPr>
            <a:r>
              <a:rPr lang="en-US" sz="1200" kern="0"/>
              <a:t>Leading German radiologist offering clinical guidance to ensure AI transcription accuracy and relevance.</a:t>
            </a:r>
          </a:p>
        </p:txBody>
      </p:sp>
      <p:sp>
        <p:nvSpPr>
          <p:cNvPr id="58" name="Text Placeholder 59">
            <a:extLst>
              <a:ext uri="{FF2B5EF4-FFF2-40B4-BE49-F238E27FC236}">
                <a16:creationId xmlns:a16="http://schemas.microsoft.com/office/drawing/2014/main" id="{3A3A9D6B-EDBC-B40B-EE4B-802346F534DB}"/>
              </a:ext>
            </a:extLst>
          </p:cNvPr>
          <p:cNvSpPr txBox="1">
            <a:spLocks/>
          </p:cNvSpPr>
          <p:nvPr>
            <p:custDataLst>
              <p:tags r:id="rId22"/>
            </p:custDataLst>
          </p:nvPr>
        </p:nvSpPr>
        <p:spPr>
          <a:xfrm>
            <a:off x="9746439" y="4235543"/>
            <a:ext cx="2011680" cy="274320"/>
          </a:xfrm>
          <a:prstGeom prst="rect">
            <a:avLst/>
          </a:prstGeom>
        </p:spPr>
        <p:txBody>
          <a:bodyPr bIns="18288" anchor="b">
            <a:normAutofit fontScale="85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200" b="1" kern="0"/>
              <a:t>Advisory Board - Radiologist</a:t>
            </a:r>
          </a:p>
        </p:txBody>
      </p:sp>
      <p:sp>
        <p:nvSpPr>
          <p:cNvPr id="59" name="Text Placeholder 60">
            <a:extLst>
              <a:ext uri="{FF2B5EF4-FFF2-40B4-BE49-F238E27FC236}">
                <a16:creationId xmlns:a16="http://schemas.microsoft.com/office/drawing/2014/main" id="{75B9E4BE-95B2-DAD0-3C63-138967004D53}"/>
              </a:ext>
            </a:extLst>
          </p:cNvPr>
          <p:cNvSpPr txBox="1">
            <a:spLocks/>
          </p:cNvSpPr>
          <p:nvPr>
            <p:custDataLst>
              <p:tags r:id="rId23"/>
            </p:custDataLst>
          </p:nvPr>
        </p:nvSpPr>
        <p:spPr>
          <a:xfrm>
            <a:off x="9746439" y="4511177"/>
            <a:ext cx="2011680" cy="274320"/>
          </a:xfrm>
          <a:prstGeom prst="rect">
            <a:avLst/>
          </a:prstGeom>
        </p:spPr>
        <p:txBody>
          <a:bodyPr tIns="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200" kern="0">
                <a:solidFill>
                  <a:schemeClr val="accent2"/>
                </a:solidFill>
              </a:rPr>
              <a:t>Medical Advisor</a:t>
            </a:r>
          </a:p>
        </p:txBody>
      </p:sp>
      <p:sp>
        <p:nvSpPr>
          <p:cNvPr id="60" name="Google Shape;1731;g2f6a2e19226_2_1049">
            <a:extLst>
              <a:ext uri="{FF2B5EF4-FFF2-40B4-BE49-F238E27FC236}">
                <a16:creationId xmlns:a16="http://schemas.microsoft.com/office/drawing/2014/main" id="{2A6C0E26-E502-BE22-B3B2-F250FBD58888}"/>
              </a:ext>
            </a:extLst>
          </p:cNvPr>
          <p:cNvSpPr/>
          <p:nvPr/>
        </p:nvSpPr>
        <p:spPr>
          <a:xfrm>
            <a:off x="9088071" y="4106765"/>
            <a:ext cx="658368" cy="805378"/>
          </a:xfrm>
          <a:prstGeom prst="rect">
            <a:avLst/>
          </a:prstGeom>
          <a:solidFill>
            <a:schemeClr val="accent5"/>
          </a:solidFill>
          <a:ln>
            <a:noFill/>
          </a:ln>
        </p:spPr>
        <p:txBody>
          <a:bodyPr spcFirstLastPara="1" wrap="square" lIns="91425" tIns="91440" rIns="91440" bIns="91440" anchor="ctr" anchorCtr="0">
            <a:noAutofit/>
          </a:bodyPr>
          <a:lstStyle/>
          <a:p>
            <a:pPr marL="0" lvl="0" indent="0" algn="ctr" rtl="0">
              <a:spcBef>
                <a:spcPts val="0"/>
              </a:spcBef>
              <a:spcAft>
                <a:spcPts val="0"/>
              </a:spcAft>
              <a:buClr>
                <a:schemeClr val="dk1"/>
              </a:buClr>
              <a:buSzPts val="1100"/>
              <a:buFont typeface="Arial"/>
              <a:buNone/>
            </a:pPr>
            <a:r>
              <a:rPr lang="en-US" sz="1000" i="1">
                <a:ea typeface="Helvetica Neue"/>
                <a:cs typeface="Helvetica Neue"/>
                <a:sym typeface="Helvetica Neue"/>
              </a:rPr>
              <a:t>Bio photo</a:t>
            </a:r>
            <a:endParaRPr sz="1000" i="1">
              <a:ea typeface="Helvetica Neue"/>
              <a:cs typeface="Helvetica Neue"/>
              <a:sym typeface="Helvetica Neue"/>
            </a:endParaRPr>
          </a:p>
        </p:txBody>
      </p:sp>
      <p:sp>
        <p:nvSpPr>
          <p:cNvPr id="61" name="Text Placeholder 55">
            <a:extLst>
              <a:ext uri="{FF2B5EF4-FFF2-40B4-BE49-F238E27FC236}">
                <a16:creationId xmlns:a16="http://schemas.microsoft.com/office/drawing/2014/main" id="{9B0247D6-BF60-592B-6AF0-8143A36B20BA}"/>
              </a:ext>
            </a:extLst>
          </p:cNvPr>
          <p:cNvSpPr txBox="1">
            <a:spLocks/>
          </p:cNvSpPr>
          <p:nvPr>
            <p:custDataLst>
              <p:tags r:id="rId24"/>
            </p:custDataLst>
          </p:nvPr>
        </p:nvSpPr>
        <p:spPr>
          <a:xfrm>
            <a:off x="3990127" y="4235543"/>
            <a:ext cx="2011680" cy="274320"/>
          </a:xfrm>
          <a:prstGeom prst="rect">
            <a:avLst/>
          </a:prstGeom>
        </p:spPr>
        <p:txBody>
          <a:bodyPr bIns="18288" anchor="b">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200" b="1" kern="0"/>
              <a:t>Founder &amp; CEO</a:t>
            </a:r>
          </a:p>
        </p:txBody>
      </p:sp>
      <p:sp>
        <p:nvSpPr>
          <p:cNvPr id="62" name="Text Placeholder 56">
            <a:extLst>
              <a:ext uri="{FF2B5EF4-FFF2-40B4-BE49-F238E27FC236}">
                <a16:creationId xmlns:a16="http://schemas.microsoft.com/office/drawing/2014/main" id="{D2739EAA-3D25-F9F5-88A3-594508DECBFC}"/>
              </a:ext>
            </a:extLst>
          </p:cNvPr>
          <p:cNvSpPr txBox="1">
            <a:spLocks/>
          </p:cNvSpPr>
          <p:nvPr>
            <p:custDataLst>
              <p:tags r:id="rId25"/>
            </p:custDataLst>
          </p:nvPr>
        </p:nvSpPr>
        <p:spPr>
          <a:xfrm>
            <a:off x="3990127" y="4501120"/>
            <a:ext cx="2011680" cy="274320"/>
          </a:xfrm>
          <a:prstGeom prst="rect">
            <a:avLst/>
          </a:prstGeom>
        </p:spPr>
        <p:txBody>
          <a:bodyPr tIns="0">
            <a:normAutofit fontScale="85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200" kern="0">
                <a:solidFill>
                  <a:schemeClr val="accent2"/>
                </a:solidFill>
              </a:rPr>
              <a:t>Founder and Technical Leader</a:t>
            </a:r>
          </a:p>
        </p:txBody>
      </p:sp>
      <p:sp>
        <p:nvSpPr>
          <p:cNvPr id="63" name="Google Shape;1731;g2f6a2e19226_2_1049">
            <a:extLst>
              <a:ext uri="{FF2B5EF4-FFF2-40B4-BE49-F238E27FC236}">
                <a16:creationId xmlns:a16="http://schemas.microsoft.com/office/drawing/2014/main" id="{D0E7AF0F-8C8B-3D7B-423A-1C085E72197A}"/>
              </a:ext>
            </a:extLst>
          </p:cNvPr>
          <p:cNvSpPr/>
          <p:nvPr/>
        </p:nvSpPr>
        <p:spPr>
          <a:xfrm>
            <a:off x="3331759" y="4106765"/>
            <a:ext cx="658368" cy="805378"/>
          </a:xfrm>
          <a:prstGeom prst="rect">
            <a:avLst/>
          </a:prstGeom>
          <a:solidFill>
            <a:schemeClr val="accent5"/>
          </a:solidFill>
          <a:ln>
            <a:noFill/>
          </a:ln>
        </p:spPr>
        <p:txBody>
          <a:bodyPr spcFirstLastPara="1" wrap="square" lIns="91425" tIns="91440" rIns="91440" bIns="91440" anchor="ctr" anchorCtr="0">
            <a:noAutofit/>
          </a:bodyPr>
          <a:lstStyle/>
          <a:p>
            <a:pPr marL="0" lvl="0" indent="0" algn="ctr" rtl="0">
              <a:spcBef>
                <a:spcPts val="0"/>
              </a:spcBef>
              <a:spcAft>
                <a:spcPts val="0"/>
              </a:spcAft>
              <a:buClr>
                <a:schemeClr val="dk1"/>
              </a:buClr>
              <a:buSzPts val="1100"/>
              <a:buFont typeface="Arial"/>
              <a:buNone/>
            </a:pPr>
            <a:r>
              <a:rPr lang="en-US" sz="1000" i="1">
                <a:ea typeface="Helvetica Neue"/>
                <a:cs typeface="Helvetica Neue"/>
                <a:sym typeface="Helvetica Neue"/>
              </a:rPr>
              <a:t>Bio photo</a:t>
            </a:r>
            <a:endParaRPr sz="1000" i="1">
              <a:ea typeface="Helvetica Neue"/>
              <a:cs typeface="Helvetica Neue"/>
              <a:sym typeface="Helvetica Neue"/>
            </a:endParaRPr>
          </a:p>
        </p:txBody>
      </p:sp>
      <p:sp>
        <p:nvSpPr>
          <p:cNvPr id="64" name="Text Placeholder 57">
            <a:extLst>
              <a:ext uri="{FF2B5EF4-FFF2-40B4-BE49-F238E27FC236}">
                <a16:creationId xmlns:a16="http://schemas.microsoft.com/office/drawing/2014/main" id="{6EA1B664-3948-E688-E2C3-351CFC8E55F6}"/>
              </a:ext>
            </a:extLst>
          </p:cNvPr>
          <p:cNvSpPr txBox="1">
            <a:spLocks/>
          </p:cNvSpPr>
          <p:nvPr>
            <p:custDataLst>
              <p:tags r:id="rId26"/>
            </p:custDataLst>
          </p:nvPr>
        </p:nvSpPr>
        <p:spPr>
          <a:xfrm>
            <a:off x="6868283" y="4235543"/>
            <a:ext cx="2011680" cy="274320"/>
          </a:xfrm>
          <a:prstGeom prst="rect">
            <a:avLst/>
          </a:prstGeom>
        </p:spPr>
        <p:txBody>
          <a:bodyPr bIns="18288" anchor="b">
            <a:normAutofit fontScale="85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200" b="1" kern="0"/>
              <a:t>Independent Board Member</a:t>
            </a:r>
          </a:p>
        </p:txBody>
      </p:sp>
      <p:sp>
        <p:nvSpPr>
          <p:cNvPr id="65" name="Text Placeholder 58">
            <a:extLst>
              <a:ext uri="{FF2B5EF4-FFF2-40B4-BE49-F238E27FC236}">
                <a16:creationId xmlns:a16="http://schemas.microsoft.com/office/drawing/2014/main" id="{7997180E-D099-41EB-6754-268F09810F46}"/>
              </a:ext>
            </a:extLst>
          </p:cNvPr>
          <p:cNvSpPr txBox="1">
            <a:spLocks/>
          </p:cNvSpPr>
          <p:nvPr>
            <p:custDataLst>
              <p:tags r:id="rId27"/>
            </p:custDataLst>
          </p:nvPr>
        </p:nvSpPr>
        <p:spPr>
          <a:xfrm>
            <a:off x="6868283" y="4511177"/>
            <a:ext cx="2011680" cy="274320"/>
          </a:xfrm>
          <a:prstGeom prst="rect">
            <a:avLst/>
          </a:prstGeom>
        </p:spPr>
        <p:txBody>
          <a:bodyPr tIns="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200" kern="0">
                <a:solidFill>
                  <a:schemeClr val="accent2"/>
                </a:solidFill>
              </a:rPr>
              <a:t>Board Member</a:t>
            </a:r>
          </a:p>
        </p:txBody>
      </p:sp>
      <p:sp>
        <p:nvSpPr>
          <p:cNvPr id="66" name="Google Shape;1731;g2f6a2e19226_2_1049">
            <a:extLst>
              <a:ext uri="{FF2B5EF4-FFF2-40B4-BE49-F238E27FC236}">
                <a16:creationId xmlns:a16="http://schemas.microsoft.com/office/drawing/2014/main" id="{A9442C75-AA85-66A7-D10E-35D0AD0E3413}"/>
              </a:ext>
            </a:extLst>
          </p:cNvPr>
          <p:cNvSpPr/>
          <p:nvPr/>
        </p:nvSpPr>
        <p:spPr>
          <a:xfrm>
            <a:off x="6209915" y="4106765"/>
            <a:ext cx="658368" cy="805378"/>
          </a:xfrm>
          <a:prstGeom prst="rect">
            <a:avLst/>
          </a:prstGeom>
          <a:solidFill>
            <a:schemeClr val="accent5"/>
          </a:solidFill>
          <a:ln>
            <a:noFill/>
          </a:ln>
        </p:spPr>
        <p:txBody>
          <a:bodyPr spcFirstLastPara="1" wrap="square" lIns="91425" tIns="91440" rIns="91440" bIns="91440" anchor="ctr" anchorCtr="0">
            <a:noAutofit/>
          </a:bodyPr>
          <a:lstStyle/>
          <a:p>
            <a:pPr marL="0" lvl="0" indent="0" algn="ctr" rtl="0">
              <a:spcBef>
                <a:spcPts val="0"/>
              </a:spcBef>
              <a:spcAft>
                <a:spcPts val="0"/>
              </a:spcAft>
              <a:buClr>
                <a:schemeClr val="dk1"/>
              </a:buClr>
              <a:buSzPts val="1100"/>
              <a:buFont typeface="Arial"/>
              <a:buNone/>
            </a:pPr>
            <a:r>
              <a:rPr lang="en-US" sz="1000" i="1">
                <a:ea typeface="Helvetica Neue"/>
                <a:cs typeface="Helvetica Neue"/>
                <a:sym typeface="Helvetica Neue"/>
              </a:rPr>
              <a:t>Bio photo</a:t>
            </a:r>
            <a:endParaRPr sz="1000" i="1">
              <a:ea typeface="Helvetica Neue"/>
              <a:cs typeface="Helvetica Neue"/>
              <a:sym typeface="Helvetica Neue"/>
            </a:endParaRPr>
          </a:p>
        </p:txBody>
      </p:sp>
      <p:sp>
        <p:nvSpPr>
          <p:cNvPr id="69" name="Footer Placeholder 68">
            <a:extLst>
              <a:ext uri="{FF2B5EF4-FFF2-40B4-BE49-F238E27FC236}">
                <a16:creationId xmlns:a16="http://schemas.microsoft.com/office/drawing/2014/main" id="{AB1E1FF9-B793-D265-6FDB-A2EDB66C306F}"/>
              </a:ext>
            </a:extLst>
          </p:cNvPr>
          <p:cNvSpPr>
            <a:spLocks noGrp="1"/>
          </p:cNvSpPr>
          <p:nvPr>
            <p:ph type="ftr" sz="quarter" idx="16"/>
          </p:nvPr>
        </p:nvSpPr>
        <p:spPr/>
        <p:txBody>
          <a:bodyPr/>
          <a:lstStyle/>
          <a:p>
            <a:r>
              <a:rPr lang="en-US"/>
              <a:t>CONFIDENTIAL | DRAFT</a:t>
            </a:r>
          </a:p>
        </p:txBody>
      </p:sp>
      <p:sp>
        <p:nvSpPr>
          <p:cNvPr id="70" name="Slide Number Placeholder 69">
            <a:extLst>
              <a:ext uri="{FF2B5EF4-FFF2-40B4-BE49-F238E27FC236}">
                <a16:creationId xmlns:a16="http://schemas.microsoft.com/office/drawing/2014/main" id="{892DC334-132A-BA75-64B5-6C4579514277}"/>
              </a:ext>
            </a:extLst>
          </p:cNvPr>
          <p:cNvSpPr>
            <a:spLocks noGrp="1"/>
          </p:cNvSpPr>
          <p:nvPr>
            <p:ph type="sldNum" sz="quarter" idx="17"/>
          </p:nvPr>
        </p:nvSpPr>
        <p:spPr/>
        <p:txBody>
          <a:bodyPr/>
          <a:lstStyle/>
          <a:p>
            <a:fld id="{0122C274-3D99-4A24-ADE9-DD3F36DBA14D}" type="slidenum">
              <a:rPr lang="en-US" smtClean="0"/>
              <a:t>20</a:t>
            </a:fld>
            <a:endParaRPr lang="en-US"/>
          </a:p>
        </p:txBody>
      </p:sp>
      <p:sp>
        <p:nvSpPr>
          <p:cNvPr id="2" name="Text Placeholder 55">
            <a:extLst>
              <a:ext uri="{FF2B5EF4-FFF2-40B4-BE49-F238E27FC236}">
                <a16:creationId xmlns:a16="http://schemas.microsoft.com/office/drawing/2014/main" id="{8F2B9A96-4CEF-73C9-ED73-6D1411F9474E}"/>
              </a:ext>
            </a:extLst>
          </p:cNvPr>
          <p:cNvSpPr txBox="1">
            <a:spLocks/>
          </p:cNvSpPr>
          <p:nvPr>
            <p:custDataLst>
              <p:tags r:id="rId28"/>
            </p:custDataLst>
          </p:nvPr>
        </p:nvSpPr>
        <p:spPr>
          <a:xfrm>
            <a:off x="6972337" y="1991216"/>
            <a:ext cx="2011680" cy="274320"/>
          </a:xfrm>
          <a:prstGeom prst="rect">
            <a:avLst/>
          </a:prstGeom>
        </p:spPr>
        <p:txBody>
          <a:bodyPr bIns="18288" anchor="b">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200" b="1" kern="0" dirty="0"/>
              <a:t>CPO Candidate</a:t>
            </a:r>
          </a:p>
        </p:txBody>
      </p:sp>
      <p:sp>
        <p:nvSpPr>
          <p:cNvPr id="7" name="Text Placeholder 56">
            <a:extLst>
              <a:ext uri="{FF2B5EF4-FFF2-40B4-BE49-F238E27FC236}">
                <a16:creationId xmlns:a16="http://schemas.microsoft.com/office/drawing/2014/main" id="{DCF13E8D-81FC-A5BD-FEA6-49DCB5E70C08}"/>
              </a:ext>
            </a:extLst>
          </p:cNvPr>
          <p:cNvSpPr txBox="1">
            <a:spLocks/>
          </p:cNvSpPr>
          <p:nvPr>
            <p:custDataLst>
              <p:tags r:id="rId29"/>
            </p:custDataLst>
          </p:nvPr>
        </p:nvSpPr>
        <p:spPr>
          <a:xfrm>
            <a:off x="6972337" y="2297717"/>
            <a:ext cx="2011680" cy="274320"/>
          </a:xfrm>
          <a:prstGeom prst="rect">
            <a:avLst/>
          </a:prstGeom>
        </p:spPr>
        <p:txBody>
          <a:bodyPr tIns="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200" kern="0" dirty="0">
                <a:solidFill>
                  <a:schemeClr val="accent2"/>
                </a:solidFill>
              </a:rPr>
              <a:t>Chief Product Officer</a:t>
            </a:r>
          </a:p>
        </p:txBody>
      </p:sp>
      <p:sp>
        <p:nvSpPr>
          <p:cNvPr id="8" name="5-Point Star 7">
            <a:extLst>
              <a:ext uri="{FF2B5EF4-FFF2-40B4-BE49-F238E27FC236}">
                <a16:creationId xmlns:a16="http://schemas.microsoft.com/office/drawing/2014/main" id="{A701561D-32A8-F2DA-BB13-E12B4BD45E66}"/>
              </a:ext>
            </a:extLst>
          </p:cNvPr>
          <p:cNvSpPr/>
          <p:nvPr/>
        </p:nvSpPr>
        <p:spPr>
          <a:xfrm>
            <a:off x="10787063" y="282321"/>
            <a:ext cx="700087" cy="574929"/>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0452534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F4944-F7F0-71C0-A66D-0706574B2A4A}"/>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6054700-666B-523B-3024-D950E5714FA8}"/>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1" imgW="7772400" imgH="10058400" progId="TCLayout.ActiveDocument.1">
                  <p:embed/>
                </p:oleObj>
              </mc:Choice>
              <mc:Fallback>
                <p:oleObj name="think-cell Slide" r:id="rId11" imgW="7772400" imgH="10058400" progId="TCLayout.ActiveDocument.1">
                  <p:embed/>
                  <p:pic>
                    <p:nvPicPr>
                      <p:cNvPr id="5" name="think-cell data - do not delete" hidden="1">
                        <a:extLst>
                          <a:ext uri="{FF2B5EF4-FFF2-40B4-BE49-F238E27FC236}">
                            <a16:creationId xmlns:a16="http://schemas.microsoft.com/office/drawing/2014/main" id="{A6054700-666B-523B-3024-D950E5714FA8}"/>
                          </a:ext>
                        </a:extLst>
                      </p:cNvPr>
                      <p:cNvPicPr/>
                      <p:nvPr/>
                    </p:nvPicPr>
                    <p:blipFill>
                      <a:blip r:embed="rId12"/>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32A80E6F-2674-4F28-D6A4-B07DEC4892C7}"/>
              </a:ext>
            </a:extLst>
          </p:cNvPr>
          <p:cNvSpPr>
            <a:spLocks noGrp="1"/>
          </p:cNvSpPr>
          <p:nvPr>
            <p:ph type="title"/>
            <p:custDataLst>
              <p:tags r:id="rId3"/>
            </p:custDataLst>
          </p:nvPr>
        </p:nvSpPr>
        <p:spPr/>
        <p:txBody>
          <a:bodyPr vert="horz">
            <a:normAutofit/>
          </a:bodyPr>
          <a:lstStyle/>
          <a:p>
            <a:r>
              <a:rPr lang="en-US"/>
              <a:t>Equity Incentive Program</a:t>
            </a:r>
          </a:p>
        </p:txBody>
      </p:sp>
      <p:sp>
        <p:nvSpPr>
          <p:cNvPr id="4" name="Text Placeholder 3">
            <a:extLst>
              <a:ext uri="{FF2B5EF4-FFF2-40B4-BE49-F238E27FC236}">
                <a16:creationId xmlns:a16="http://schemas.microsoft.com/office/drawing/2014/main" id="{8A2B6435-EBBF-00BB-C73D-286A890EFFDE}"/>
              </a:ext>
            </a:extLst>
          </p:cNvPr>
          <p:cNvSpPr>
            <a:spLocks noGrp="1"/>
          </p:cNvSpPr>
          <p:nvPr>
            <p:ph type="body" sz="quarter" idx="14"/>
            <p:custDataLst>
              <p:tags r:id="rId4"/>
            </p:custDataLst>
          </p:nvPr>
        </p:nvSpPr>
        <p:spPr/>
        <p:txBody>
          <a:bodyPr/>
          <a:lstStyle/>
          <a:p>
            <a:r>
              <a:rPr lang="en-US"/>
              <a:t>Compensation</a:t>
            </a:r>
          </a:p>
        </p:txBody>
      </p:sp>
      <p:sp>
        <p:nvSpPr>
          <p:cNvPr id="11" name="Text Placeholder 10">
            <a:extLst>
              <a:ext uri="{FF2B5EF4-FFF2-40B4-BE49-F238E27FC236}">
                <a16:creationId xmlns:a16="http://schemas.microsoft.com/office/drawing/2014/main" id="{ED818F4F-49AF-5411-81C5-275584BFB70B}"/>
              </a:ext>
            </a:extLst>
          </p:cNvPr>
          <p:cNvSpPr>
            <a:spLocks noGrp="1"/>
          </p:cNvSpPr>
          <p:nvPr>
            <p:ph type="body" sz="quarter" idx="15"/>
            <p:custDataLst>
              <p:tags r:id="rId5"/>
            </p:custDataLst>
          </p:nvPr>
        </p:nvSpPr>
        <p:spPr>
          <a:xfrm>
            <a:off x="471833" y="1347247"/>
            <a:ext cx="11274425" cy="617537"/>
          </a:xfrm>
          <a:solidFill>
            <a:schemeClr val="accent4"/>
          </a:solidFill>
        </p:spPr>
        <p:txBody>
          <a:bodyPr lIns="91440" tIns="45720" rIns="91440" bIns="45720" anchor="ctr"/>
          <a:lstStyle/>
          <a:p>
            <a:r>
              <a:rPr lang="en-US" b="1">
                <a:solidFill>
                  <a:schemeClr val="bg1"/>
                </a:solidFill>
              </a:rPr>
              <a:t>A well-structured equity incentive program is essential to attract, retain, and motivate key talent. MedEssenceAI has allocated a 15% employee stock option pool strategically divided among management, technical hires, and sales &amp; success teams to align employee interests with company growth and long-term value creation.</a:t>
            </a:r>
          </a:p>
        </p:txBody>
      </p:sp>
      <p:sp>
        <p:nvSpPr>
          <p:cNvPr id="13" name="Google Shape;703;p114">
            <a:extLst>
              <a:ext uri="{FF2B5EF4-FFF2-40B4-BE49-F238E27FC236}">
                <a16:creationId xmlns:a16="http://schemas.microsoft.com/office/drawing/2014/main" id="{A5DA1F61-296F-070E-8F67-DB23D51D2289}"/>
              </a:ext>
            </a:extLst>
          </p:cNvPr>
          <p:cNvSpPr txBox="1"/>
          <p:nvPr>
            <p:custDataLst>
              <p:tags r:id="rId6"/>
            </p:custDataLst>
          </p:nvPr>
        </p:nvSpPr>
        <p:spPr>
          <a:xfrm>
            <a:off x="2146061" y="2168958"/>
            <a:ext cx="9600197" cy="1850996"/>
          </a:xfrm>
          <a:prstGeom prst="rect">
            <a:avLst/>
          </a:prstGeom>
          <a:noFill/>
          <a:ln>
            <a:noFill/>
          </a:ln>
        </p:spPr>
        <p:txBody>
          <a:bodyPr spcFirstLastPara="1" wrap="square" lIns="45720" tIns="45720" rIns="45720" bIns="45720" anchor="t" anchorCtr="0">
            <a:normAutofit/>
          </a:bodyPr>
          <a:lstStyle/>
          <a:p>
            <a:pPr marL="171450" indent="-171450">
              <a:spcAft>
                <a:spcPts val="200"/>
              </a:spcAft>
              <a:buFont typeface="Arial" panose="020B0604020202020204" pitchFamily="34" charset="0"/>
              <a:buChar char="•"/>
            </a:pPr>
            <a:r>
              <a:rPr lang="en-US" sz="1200"/>
              <a:t>Total pool size: 15% of company equity reserved for employees over 4 years
Management Team receives 8% to incentivize leadership and align with company goals
Key Technical Hires allocated 4% to attract top AI/ML and healthcare technology talent
Sales &amp; Success Team granted 3% to drive customer acquisition and retention efforts
Vesting schedule includes standard 4-year vesting with 1-year cliff to ensure commitment</a:t>
            </a:r>
          </a:p>
        </p:txBody>
      </p:sp>
      <p:sp>
        <p:nvSpPr>
          <p:cNvPr id="15" name="Google Shape;10527;p9415">
            <a:extLst>
              <a:ext uri="{FF2B5EF4-FFF2-40B4-BE49-F238E27FC236}">
                <a16:creationId xmlns:a16="http://schemas.microsoft.com/office/drawing/2014/main" id="{4A17D82C-4322-9C1B-4670-8FCDE30B2A3D}"/>
              </a:ext>
            </a:extLst>
          </p:cNvPr>
          <p:cNvSpPr txBox="1"/>
          <p:nvPr>
            <p:custDataLst>
              <p:tags r:id="rId7"/>
            </p:custDataLst>
          </p:nvPr>
        </p:nvSpPr>
        <p:spPr>
          <a:xfrm>
            <a:off x="457201" y="2168958"/>
            <a:ext cx="1533642" cy="1850996"/>
          </a:xfrm>
          <a:prstGeom prst="rect">
            <a:avLst/>
          </a:prstGeom>
          <a:noFill/>
          <a:ln>
            <a:noFill/>
          </a:ln>
        </p:spPr>
        <p:txBody>
          <a:bodyPr spcFirstLastPara="1" wrap="square" lIns="91440" tIns="91440" rIns="91440" bIns="91440" anchor="t" anchorCtr="0">
            <a:normAutofit/>
          </a:bodyPr>
          <a:lstStyle/>
          <a:p>
            <a:pPr>
              <a:buSzPts val="1100"/>
            </a:pPr>
            <a:r>
              <a:rPr lang="en-US" sz="1200" b="1"/>
              <a:t>Stock Option Pool Allocation</a:t>
            </a:r>
          </a:p>
        </p:txBody>
      </p:sp>
      <p:sp>
        <p:nvSpPr>
          <p:cNvPr id="17" name="Google Shape;703;p114">
            <a:extLst>
              <a:ext uri="{FF2B5EF4-FFF2-40B4-BE49-F238E27FC236}">
                <a16:creationId xmlns:a16="http://schemas.microsoft.com/office/drawing/2014/main" id="{9086F969-B903-81B9-92B4-CDCECD1D0276}"/>
              </a:ext>
            </a:extLst>
          </p:cNvPr>
          <p:cNvSpPr txBox="1"/>
          <p:nvPr>
            <p:custDataLst>
              <p:tags r:id="rId8"/>
            </p:custDataLst>
          </p:nvPr>
        </p:nvSpPr>
        <p:spPr>
          <a:xfrm>
            <a:off x="2146061" y="4199076"/>
            <a:ext cx="9600197" cy="1850996"/>
          </a:xfrm>
          <a:prstGeom prst="rect">
            <a:avLst/>
          </a:prstGeom>
          <a:noFill/>
          <a:ln>
            <a:noFill/>
          </a:ln>
        </p:spPr>
        <p:txBody>
          <a:bodyPr spcFirstLastPara="1" wrap="square" lIns="45720" tIns="45720" rIns="45720" bIns="45720" anchor="t" anchorCtr="0">
            <a:normAutofit/>
          </a:bodyPr>
          <a:lstStyle>
            <a:defPPr>
              <a:defRPr lang="en-US"/>
            </a:defPPr>
            <a:lvl1pPr marL="171450" indent="-171450">
              <a:spcAft>
                <a:spcPts val="200"/>
              </a:spcAft>
              <a:buFont typeface="Arial" panose="020B0604020202020204" pitchFamily="34" charset="0"/>
              <a:buChar char="•"/>
              <a:defRPr sz="1200"/>
            </a:lvl1pPr>
          </a:lstStyle>
          <a:p>
            <a:pPr marL="171450" indent="-171450">
              <a:spcAft>
                <a:spcPts val="200"/>
              </a:spcAft>
              <a:buFont typeface="Arial" panose="020B0604020202020204" pitchFamily="34" charset="0"/>
              <a:buChar char="•"/>
            </a:pPr>
            <a:r>
              <a:rPr lang="en-US" sz="1200"/>
              <a:t>Aligns employee interests with long-term company success and shareholder value
Encourages retention by rewarding tenure and performance through vesting
Attracts high-caliber candidates in competitive healthcare AI and SaaS markets
Supports scalability by motivating teams across management, technical, and sales functions
Facilitates a culture of ownership and accountability critical for startup growth</a:t>
            </a:r>
          </a:p>
        </p:txBody>
      </p:sp>
      <p:sp>
        <p:nvSpPr>
          <p:cNvPr id="18" name="Google Shape;10527;p9415">
            <a:extLst>
              <a:ext uri="{FF2B5EF4-FFF2-40B4-BE49-F238E27FC236}">
                <a16:creationId xmlns:a16="http://schemas.microsoft.com/office/drawing/2014/main" id="{502D1401-ECDA-1801-607D-5C15AF061FDE}"/>
              </a:ext>
            </a:extLst>
          </p:cNvPr>
          <p:cNvSpPr txBox="1"/>
          <p:nvPr>
            <p:custDataLst>
              <p:tags r:id="rId9"/>
            </p:custDataLst>
          </p:nvPr>
        </p:nvSpPr>
        <p:spPr>
          <a:xfrm>
            <a:off x="457200" y="4199076"/>
            <a:ext cx="1533643" cy="1850996"/>
          </a:xfrm>
          <a:prstGeom prst="rect">
            <a:avLst/>
          </a:prstGeom>
          <a:noFill/>
          <a:ln>
            <a:noFill/>
          </a:ln>
        </p:spPr>
        <p:txBody>
          <a:bodyPr spcFirstLastPara="1" wrap="square" lIns="91440" tIns="91440" rIns="91440" bIns="91440" anchor="t" anchorCtr="0">
            <a:normAutofit/>
          </a:bodyPr>
          <a:lstStyle/>
          <a:p>
            <a:pPr>
              <a:buSzPts val="1100"/>
            </a:pPr>
            <a:r>
              <a:rPr lang="en-US" sz="1200" b="1"/>
              <a:t>Program Benefits &amp; Goals</a:t>
            </a:r>
          </a:p>
        </p:txBody>
      </p:sp>
      <p:cxnSp>
        <p:nvCxnSpPr>
          <p:cNvPr id="19" name="Straight Connector 18">
            <a:extLst>
              <a:ext uri="{FF2B5EF4-FFF2-40B4-BE49-F238E27FC236}">
                <a16:creationId xmlns:a16="http://schemas.microsoft.com/office/drawing/2014/main" id="{1837BC9D-5E7A-0A4B-8E78-11745B77C108}"/>
              </a:ext>
            </a:extLst>
          </p:cNvPr>
          <p:cNvCxnSpPr>
            <a:cxnSpLocks/>
          </p:cNvCxnSpPr>
          <p:nvPr/>
        </p:nvCxnSpPr>
        <p:spPr>
          <a:xfrm>
            <a:off x="421927" y="4109515"/>
            <a:ext cx="11309698"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D8771619-6D73-0B8B-E8E3-E0D80079C100}"/>
              </a:ext>
            </a:extLst>
          </p:cNvPr>
          <p:cNvSpPr>
            <a:spLocks noGrp="1"/>
          </p:cNvSpPr>
          <p:nvPr>
            <p:ph type="ftr" sz="quarter" idx="16"/>
          </p:nvPr>
        </p:nvSpPr>
        <p:spPr/>
        <p:txBody>
          <a:bodyPr/>
          <a:lstStyle/>
          <a:p>
            <a:r>
              <a:rPr lang="en-US"/>
              <a:t>CONFIDENTIAL | DRAFT</a:t>
            </a:r>
          </a:p>
        </p:txBody>
      </p:sp>
      <p:sp>
        <p:nvSpPr>
          <p:cNvPr id="7" name="Slide Number Placeholder 6">
            <a:extLst>
              <a:ext uri="{FF2B5EF4-FFF2-40B4-BE49-F238E27FC236}">
                <a16:creationId xmlns:a16="http://schemas.microsoft.com/office/drawing/2014/main" id="{2186D4E5-74FE-8ED1-B37A-F5B94531FE9A}"/>
              </a:ext>
            </a:extLst>
          </p:cNvPr>
          <p:cNvSpPr>
            <a:spLocks noGrp="1"/>
          </p:cNvSpPr>
          <p:nvPr>
            <p:ph type="sldNum" sz="quarter" idx="17"/>
          </p:nvPr>
        </p:nvSpPr>
        <p:spPr/>
        <p:txBody>
          <a:bodyPr/>
          <a:lstStyle/>
          <a:p>
            <a:fld id="{0122C274-3D99-4A24-ADE9-DD3F36DBA14D}" type="slidenum">
              <a:rPr lang="en-US" smtClean="0"/>
              <a:t>21</a:t>
            </a:fld>
            <a:endParaRPr lang="en-US"/>
          </a:p>
        </p:txBody>
      </p:sp>
      <p:sp>
        <p:nvSpPr>
          <p:cNvPr id="2" name="5-Point Star 1">
            <a:extLst>
              <a:ext uri="{FF2B5EF4-FFF2-40B4-BE49-F238E27FC236}">
                <a16:creationId xmlns:a16="http://schemas.microsoft.com/office/drawing/2014/main" id="{8900E964-76E6-8609-5A8B-6B6F2F782E72}"/>
              </a:ext>
            </a:extLst>
          </p:cNvPr>
          <p:cNvSpPr/>
          <p:nvPr/>
        </p:nvSpPr>
        <p:spPr>
          <a:xfrm>
            <a:off x="10787063" y="282321"/>
            <a:ext cx="700087" cy="574929"/>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8786973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D57CD-56FC-0E35-7140-5F0EC082AC72}"/>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64874AF-15DB-30A8-786C-456515004644}"/>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6" imgW="7772400" imgH="10058400" progId="TCLayout.ActiveDocument.1">
                  <p:embed/>
                </p:oleObj>
              </mc:Choice>
              <mc:Fallback>
                <p:oleObj name="think-cell Slide" r:id="rId16" imgW="7772400" imgH="10058400" progId="TCLayout.ActiveDocument.1">
                  <p:embed/>
                  <p:pic>
                    <p:nvPicPr>
                      <p:cNvPr id="5" name="think-cell data - do not delete" hidden="1">
                        <a:extLst>
                          <a:ext uri="{FF2B5EF4-FFF2-40B4-BE49-F238E27FC236}">
                            <a16:creationId xmlns:a16="http://schemas.microsoft.com/office/drawing/2014/main" id="{264874AF-15DB-30A8-786C-456515004644}"/>
                          </a:ext>
                        </a:extLst>
                      </p:cNvPr>
                      <p:cNvPicPr/>
                      <p:nvPr/>
                    </p:nvPicPr>
                    <p:blipFill>
                      <a:blip r:embed="rId17"/>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FF1E854F-DEB1-7091-A0C3-BDC626EC93B7}"/>
              </a:ext>
            </a:extLst>
          </p:cNvPr>
          <p:cNvSpPr>
            <a:spLocks noGrp="1"/>
          </p:cNvSpPr>
          <p:nvPr>
            <p:ph type="title"/>
            <p:custDataLst>
              <p:tags r:id="rId3"/>
            </p:custDataLst>
          </p:nvPr>
        </p:nvSpPr>
        <p:spPr>
          <a:xfrm>
            <a:off x="457200" y="548640"/>
            <a:ext cx="11274552" cy="493776"/>
          </a:xfrm>
        </p:spPr>
        <p:txBody>
          <a:bodyPr vert="horz">
            <a:normAutofit/>
          </a:bodyPr>
          <a:lstStyle/>
          <a:p>
            <a:r>
              <a:rPr lang="en-US"/>
              <a:t>100-Day Post-Investment Plan</a:t>
            </a:r>
          </a:p>
        </p:txBody>
      </p:sp>
      <p:sp>
        <p:nvSpPr>
          <p:cNvPr id="4" name="Text Placeholder 3">
            <a:extLst>
              <a:ext uri="{FF2B5EF4-FFF2-40B4-BE49-F238E27FC236}">
                <a16:creationId xmlns:a16="http://schemas.microsoft.com/office/drawing/2014/main" id="{3AF206D4-D785-A59B-35C6-6008766575CE}"/>
              </a:ext>
            </a:extLst>
          </p:cNvPr>
          <p:cNvSpPr>
            <a:spLocks noGrp="1"/>
          </p:cNvSpPr>
          <p:nvPr>
            <p:ph type="body" sz="quarter" idx="14"/>
            <p:custDataLst>
              <p:tags r:id="rId4"/>
            </p:custDataLst>
          </p:nvPr>
        </p:nvSpPr>
        <p:spPr>
          <a:xfrm>
            <a:off x="457200" y="282321"/>
            <a:ext cx="11274425" cy="266319"/>
          </a:xfrm>
        </p:spPr>
        <p:txBody>
          <a:bodyPr/>
          <a:lstStyle/>
          <a:p>
            <a:r>
              <a:rPr lang="en-US"/>
              <a:t>Post-Investment Plan</a:t>
            </a:r>
          </a:p>
        </p:txBody>
      </p:sp>
      <p:sp>
        <p:nvSpPr>
          <p:cNvPr id="44" name="Text Placeholder 4">
            <a:extLst>
              <a:ext uri="{FF2B5EF4-FFF2-40B4-BE49-F238E27FC236}">
                <a16:creationId xmlns:a16="http://schemas.microsoft.com/office/drawing/2014/main" id="{A768C3AA-2D4C-0E9D-A233-8FD75B505536}"/>
              </a:ext>
            </a:extLst>
          </p:cNvPr>
          <p:cNvSpPr>
            <a:spLocks noGrp="1"/>
          </p:cNvSpPr>
          <p:nvPr>
            <p:ph type="body" sz="quarter" idx="15"/>
            <p:custDataLst>
              <p:tags r:id="rId5"/>
            </p:custDataLst>
          </p:nvPr>
        </p:nvSpPr>
        <p:spPr>
          <a:xfrm>
            <a:off x="457200" y="1042988"/>
            <a:ext cx="11274425" cy="617537"/>
          </a:xfrm>
        </p:spPr>
        <p:txBody>
          <a:bodyPr>
            <a:normAutofit fontScale="92500"/>
          </a:bodyPr>
          <a:lstStyle/>
          <a:p>
            <a:r>
              <a:rPr lang="en-US" dirty="0"/>
              <a:t>The first 100 days post-investment focus on foundational hires, product launches, and infrastructure scaling in the first 30 days, accelerating customer success and marketing efforts in days 31-60, and preparing for scale with team expansion and enhanced technology improvements in days 61-100. Success metrics include reaching €300K monthly run rate, acquiring 150+ customers, growing the team to 25+ employees, and launching the Professional tier with multiple enterprise customers.</a:t>
            </a:r>
          </a:p>
        </p:txBody>
      </p:sp>
      <p:sp>
        <p:nvSpPr>
          <p:cNvPr id="13" name="Google Shape;1094;p142">
            <a:extLst>
              <a:ext uri="{FF2B5EF4-FFF2-40B4-BE49-F238E27FC236}">
                <a16:creationId xmlns:a16="http://schemas.microsoft.com/office/drawing/2014/main" id="{7DFD5273-6037-7D63-D569-67C9DF1EDD9B}"/>
              </a:ext>
            </a:extLst>
          </p:cNvPr>
          <p:cNvSpPr/>
          <p:nvPr/>
        </p:nvSpPr>
        <p:spPr>
          <a:xfrm rot="16200000">
            <a:off x="-673097" y="3354491"/>
            <a:ext cx="2743201" cy="482599"/>
          </a:xfrm>
          <a:prstGeom prst="rect">
            <a:avLst/>
          </a:prstGeom>
          <a:solidFill>
            <a:schemeClr val="bg2"/>
          </a:solidFill>
          <a:ln>
            <a:noFill/>
          </a:ln>
        </p:spPr>
        <p:txBody>
          <a:bodyPr spcFirstLastPara="1" wrap="square" lIns="18288" tIns="18288" rIns="18288" bIns="18288" anchor="ctr" anchorCtr="0">
            <a:noAutofit/>
          </a:bodyPr>
          <a:lstStyle/>
          <a:p>
            <a:pPr algn="ctr"/>
            <a:r>
              <a:rPr lang="en-US" sz="1200" b="1">
                <a:ea typeface="Helvetica Neue Light"/>
                <a:cs typeface="Helvetica Neue Light"/>
                <a:sym typeface="Helvetica Neue Light"/>
              </a:rPr>
              <a:t>Key Activities</a:t>
            </a:r>
          </a:p>
        </p:txBody>
      </p:sp>
      <p:sp>
        <p:nvSpPr>
          <p:cNvPr id="15" name="Google Shape;1095;p142">
            <a:extLst>
              <a:ext uri="{FF2B5EF4-FFF2-40B4-BE49-F238E27FC236}">
                <a16:creationId xmlns:a16="http://schemas.microsoft.com/office/drawing/2014/main" id="{21C0875E-0518-E74B-A2B9-0CBDFE5AA784}"/>
              </a:ext>
            </a:extLst>
          </p:cNvPr>
          <p:cNvSpPr/>
          <p:nvPr/>
        </p:nvSpPr>
        <p:spPr>
          <a:xfrm rot="16200000">
            <a:off x="170568" y="5428364"/>
            <a:ext cx="1055871" cy="482595"/>
          </a:xfrm>
          <a:prstGeom prst="rect">
            <a:avLst/>
          </a:prstGeom>
          <a:solidFill>
            <a:schemeClr val="bg2"/>
          </a:solidFill>
          <a:ln>
            <a:noFill/>
          </a:ln>
        </p:spPr>
        <p:txBody>
          <a:bodyPr spcFirstLastPara="1" wrap="square" lIns="18288" tIns="18288" rIns="18288" bIns="18288" anchor="ctr" anchorCtr="0">
            <a:noAutofit/>
          </a:bodyPr>
          <a:lstStyle/>
          <a:p>
            <a:pPr algn="ctr"/>
            <a:r>
              <a:rPr lang="en-US" sz="1200" b="1">
                <a:ea typeface="Helvetica Neue Light"/>
                <a:cs typeface="Helvetica Neue Light"/>
                <a:sym typeface="Helvetica Neue Light"/>
              </a:rPr>
              <a:t>Deliverables</a:t>
            </a:r>
          </a:p>
        </p:txBody>
      </p:sp>
      <p:sp>
        <p:nvSpPr>
          <p:cNvPr id="6" name="Google Shape;703;p114">
            <a:extLst>
              <a:ext uri="{FF2B5EF4-FFF2-40B4-BE49-F238E27FC236}">
                <a16:creationId xmlns:a16="http://schemas.microsoft.com/office/drawing/2014/main" id="{52C876EB-990A-35DF-2F96-176D2F223CBC}"/>
              </a:ext>
            </a:extLst>
          </p:cNvPr>
          <p:cNvSpPr txBox="1"/>
          <p:nvPr>
            <p:custDataLst>
              <p:tags r:id="rId6"/>
            </p:custDataLst>
          </p:nvPr>
        </p:nvSpPr>
        <p:spPr>
          <a:xfrm>
            <a:off x="1057421" y="2224192"/>
            <a:ext cx="3392424" cy="2743200"/>
          </a:xfrm>
          <a:prstGeom prst="rect">
            <a:avLst/>
          </a:prstGeom>
          <a:noFill/>
          <a:ln>
            <a:noFill/>
          </a:ln>
        </p:spPr>
        <p:txBody>
          <a:bodyPr spcFirstLastPara="1" wrap="square" lIns="45720" tIns="45720" rIns="45720" bIns="45720" anchor="t" anchorCtr="0">
            <a:normAutofit/>
          </a:bodyPr>
          <a:lstStyle/>
          <a:p>
            <a:pPr marL="295275" indent="-173038">
              <a:spcAft>
                <a:spcPts val="200"/>
              </a:spcAft>
              <a:buFont typeface="Arial" panose="020B0604020202020204" pitchFamily="34" charset="0"/>
              <a:buChar char="•"/>
            </a:pPr>
            <a:r>
              <a:rPr lang="en-US" sz="1200" dirty="0"/>
              <a:t>Complete hiring of CEO and VP Sales to establish leadership strength.
Launch the Professional subscription tier featuring ICD coding capabilities.
Implement CRM system and sales methodology for structured sales processes.
Prepare technology infrastructure scaling to support rapid growth and reliability.</a:t>
            </a:r>
          </a:p>
        </p:txBody>
      </p:sp>
      <p:sp>
        <p:nvSpPr>
          <p:cNvPr id="14" name="Google Shape;10527;p9415">
            <a:extLst>
              <a:ext uri="{FF2B5EF4-FFF2-40B4-BE49-F238E27FC236}">
                <a16:creationId xmlns:a16="http://schemas.microsoft.com/office/drawing/2014/main" id="{13052816-21D9-117F-6FF1-348260A05F92}"/>
              </a:ext>
            </a:extLst>
          </p:cNvPr>
          <p:cNvSpPr txBox="1"/>
          <p:nvPr>
            <p:custDataLst>
              <p:tags r:id="rId7"/>
            </p:custDataLst>
          </p:nvPr>
        </p:nvSpPr>
        <p:spPr>
          <a:xfrm>
            <a:off x="1057421" y="1719810"/>
            <a:ext cx="3643828" cy="453580"/>
          </a:xfrm>
          <a:prstGeom prst="homePlate">
            <a:avLst/>
          </a:prstGeom>
          <a:solidFill>
            <a:schemeClr val="tx2"/>
          </a:solidFill>
          <a:ln>
            <a:noFill/>
          </a:ln>
        </p:spPr>
        <p:txBody>
          <a:bodyPr spcFirstLastPara="1" wrap="square" lIns="137160" tIns="45720" rIns="45720" bIns="45720" anchor="ctr" anchorCtr="0">
            <a:noAutofit/>
          </a:bodyPr>
          <a:lstStyle/>
          <a:p>
            <a:pPr>
              <a:buSzPts val="1100"/>
            </a:pPr>
            <a:r>
              <a:rPr lang="en-US" sz="1200" b="1" dirty="0">
                <a:solidFill>
                  <a:srgbClr val="FFFFFF"/>
                </a:solidFill>
              </a:rPr>
              <a:t>Days 1-30: Foundation</a:t>
            </a:r>
          </a:p>
        </p:txBody>
      </p:sp>
      <p:sp>
        <p:nvSpPr>
          <p:cNvPr id="25" name="Google Shape;703;p114">
            <a:extLst>
              <a:ext uri="{FF2B5EF4-FFF2-40B4-BE49-F238E27FC236}">
                <a16:creationId xmlns:a16="http://schemas.microsoft.com/office/drawing/2014/main" id="{B140E529-0B95-4C9E-50E1-4CCD0E40E023}"/>
              </a:ext>
            </a:extLst>
          </p:cNvPr>
          <p:cNvSpPr txBox="1"/>
          <p:nvPr>
            <p:custDataLst>
              <p:tags r:id="rId8"/>
            </p:custDataLst>
          </p:nvPr>
        </p:nvSpPr>
        <p:spPr>
          <a:xfrm>
            <a:off x="8087797" y="2224192"/>
            <a:ext cx="3392424" cy="2743200"/>
          </a:xfrm>
          <a:prstGeom prst="rect">
            <a:avLst/>
          </a:prstGeom>
          <a:noFill/>
          <a:ln>
            <a:noFill/>
          </a:ln>
        </p:spPr>
        <p:txBody>
          <a:bodyPr spcFirstLastPara="1" wrap="square" lIns="45720" tIns="45720" rIns="45720" bIns="45720" anchor="t" anchorCtr="0">
            <a:normAutofit/>
          </a:bodyPr>
          <a:lstStyle>
            <a:defPPr>
              <a:defRPr lang="en-US"/>
            </a:defPPr>
            <a:lvl1pPr marL="295275" indent="-173038">
              <a:spcAft>
                <a:spcPts val="200"/>
              </a:spcAft>
              <a:buFont typeface="Arial" panose="020B0604020202020204" pitchFamily="34" charset="0"/>
              <a:buChar char="•"/>
              <a:defRPr sz="1200"/>
            </a:lvl1pPr>
          </a:lstStyle>
          <a:p>
            <a:r>
              <a:rPr lang="en-US" dirty="0"/>
              <a:t>Complete hiring of initial sales team with 5 representatives to increase sales capacity.
Automate customer onboarding processes to reduce time-to-value.
Launch AI accuracy improvements to enhance product performance.
Prepare for Series B funding with strategic roadmap and investor materials.</a:t>
            </a:r>
          </a:p>
        </p:txBody>
      </p:sp>
      <p:sp>
        <p:nvSpPr>
          <p:cNvPr id="29" name="Google Shape;10527;p9415">
            <a:extLst>
              <a:ext uri="{FF2B5EF4-FFF2-40B4-BE49-F238E27FC236}">
                <a16:creationId xmlns:a16="http://schemas.microsoft.com/office/drawing/2014/main" id="{B629E860-095C-BA9E-B986-1CA09C2CA14A}"/>
              </a:ext>
            </a:extLst>
          </p:cNvPr>
          <p:cNvSpPr txBox="1"/>
          <p:nvPr>
            <p:custDataLst>
              <p:tags r:id="rId9"/>
            </p:custDataLst>
          </p:nvPr>
        </p:nvSpPr>
        <p:spPr>
          <a:xfrm>
            <a:off x="8087797" y="1719810"/>
            <a:ext cx="3643828" cy="453580"/>
          </a:xfrm>
          <a:prstGeom prst="chevron">
            <a:avLst/>
          </a:prstGeom>
          <a:solidFill>
            <a:schemeClr val="accent2"/>
          </a:solidFill>
          <a:ln>
            <a:noFill/>
          </a:ln>
        </p:spPr>
        <p:txBody>
          <a:bodyPr spcFirstLastPara="1" wrap="square" lIns="91440" tIns="45720" rIns="45720" bIns="45720" anchor="ctr" anchorCtr="0">
            <a:noAutofit/>
          </a:bodyPr>
          <a:lstStyle/>
          <a:p>
            <a:pPr>
              <a:buSzPts val="1100"/>
            </a:pPr>
            <a:r>
              <a:rPr lang="en-US" sz="1200" b="1" dirty="0">
                <a:solidFill>
                  <a:srgbClr val="FFFFFF"/>
                </a:solidFill>
              </a:rPr>
              <a:t>Days 61-100: Scale Preparation</a:t>
            </a:r>
          </a:p>
        </p:txBody>
      </p:sp>
      <p:sp>
        <p:nvSpPr>
          <p:cNvPr id="32" name="Google Shape;703;p114">
            <a:extLst>
              <a:ext uri="{FF2B5EF4-FFF2-40B4-BE49-F238E27FC236}">
                <a16:creationId xmlns:a16="http://schemas.microsoft.com/office/drawing/2014/main" id="{1BE3DFBD-E86C-4B41-D557-F224F6CC03FE}"/>
              </a:ext>
            </a:extLst>
          </p:cNvPr>
          <p:cNvSpPr txBox="1"/>
          <p:nvPr>
            <p:custDataLst>
              <p:tags r:id="rId10"/>
            </p:custDataLst>
          </p:nvPr>
        </p:nvSpPr>
        <p:spPr>
          <a:xfrm>
            <a:off x="4572609" y="2224192"/>
            <a:ext cx="3392424" cy="2743200"/>
          </a:xfrm>
          <a:prstGeom prst="rect">
            <a:avLst/>
          </a:prstGeom>
          <a:noFill/>
          <a:ln>
            <a:noFill/>
          </a:ln>
        </p:spPr>
        <p:txBody>
          <a:bodyPr spcFirstLastPara="1" wrap="square" lIns="45720" tIns="45720" rIns="45720" bIns="45720" anchor="t" anchorCtr="0">
            <a:normAutofit/>
          </a:bodyPr>
          <a:lstStyle>
            <a:defPPr>
              <a:defRPr lang="en-US"/>
            </a:defPPr>
            <a:lvl1pPr marL="295275" indent="-173038">
              <a:spcAft>
                <a:spcPts val="200"/>
              </a:spcAft>
              <a:buFont typeface="Arial" panose="020B0604020202020204" pitchFamily="34" charset="0"/>
              <a:buChar char="•"/>
              <a:defRPr sz="1200"/>
            </a:lvl1pPr>
          </a:lstStyle>
          <a:p>
            <a:r>
              <a:rPr lang="en-US" dirty="0"/>
              <a:t>Deploy customer success platform to enhance retention and support.
Launch targeted digital marketing campaigns to drive customer acquisition.
Begin development of multi-specialty transcription features to expand product offering.
Initiate strategic partnership discussions with Siemens Healthineers for integration opportunities.</a:t>
            </a:r>
          </a:p>
        </p:txBody>
      </p:sp>
      <p:sp>
        <p:nvSpPr>
          <p:cNvPr id="34" name="Google Shape;10527;p9415">
            <a:extLst>
              <a:ext uri="{FF2B5EF4-FFF2-40B4-BE49-F238E27FC236}">
                <a16:creationId xmlns:a16="http://schemas.microsoft.com/office/drawing/2014/main" id="{B15B2411-1C84-EFF5-6D19-ED15EA69BDB0}"/>
              </a:ext>
            </a:extLst>
          </p:cNvPr>
          <p:cNvSpPr txBox="1"/>
          <p:nvPr>
            <p:custDataLst>
              <p:tags r:id="rId11"/>
            </p:custDataLst>
          </p:nvPr>
        </p:nvSpPr>
        <p:spPr>
          <a:xfrm>
            <a:off x="4572609" y="1719810"/>
            <a:ext cx="3643828" cy="453580"/>
          </a:xfrm>
          <a:prstGeom prst="chevron">
            <a:avLst/>
          </a:prstGeom>
          <a:solidFill>
            <a:schemeClr val="accent1"/>
          </a:solidFill>
          <a:ln>
            <a:noFill/>
          </a:ln>
        </p:spPr>
        <p:txBody>
          <a:bodyPr spcFirstLastPara="1" wrap="square" lIns="91440" tIns="45720" rIns="45720" bIns="45720" anchor="ctr" anchorCtr="0">
            <a:noAutofit/>
          </a:bodyPr>
          <a:lstStyle/>
          <a:p>
            <a:pPr>
              <a:buSzPts val="1100"/>
            </a:pPr>
            <a:r>
              <a:rPr lang="en-US" sz="1200" b="1">
                <a:solidFill>
                  <a:srgbClr val="FFFFFF"/>
                </a:solidFill>
              </a:rPr>
              <a:t>Days 31-60: Acceleration</a:t>
            </a:r>
          </a:p>
        </p:txBody>
      </p:sp>
      <p:sp>
        <p:nvSpPr>
          <p:cNvPr id="16" name="Google Shape;703;p114">
            <a:extLst>
              <a:ext uri="{FF2B5EF4-FFF2-40B4-BE49-F238E27FC236}">
                <a16:creationId xmlns:a16="http://schemas.microsoft.com/office/drawing/2014/main" id="{49C5C98B-FA39-6E3E-5635-4E613B6E61F4}"/>
              </a:ext>
            </a:extLst>
          </p:cNvPr>
          <p:cNvSpPr txBox="1"/>
          <p:nvPr>
            <p:custDataLst>
              <p:tags r:id="rId12"/>
            </p:custDataLst>
          </p:nvPr>
        </p:nvSpPr>
        <p:spPr>
          <a:xfrm>
            <a:off x="1057421" y="5152944"/>
            <a:ext cx="3392424" cy="1055871"/>
          </a:xfrm>
          <a:prstGeom prst="rect">
            <a:avLst/>
          </a:prstGeom>
          <a:noFill/>
          <a:ln>
            <a:noFill/>
          </a:ln>
        </p:spPr>
        <p:txBody>
          <a:bodyPr spcFirstLastPara="1" wrap="square" lIns="45720" tIns="45720" rIns="45720" bIns="45720" anchor="t" anchorCtr="0">
            <a:normAutofit/>
          </a:bodyPr>
          <a:lstStyle>
            <a:defPPr>
              <a:defRPr lang="en-US"/>
            </a:defPPr>
            <a:lvl1pPr marL="295275" indent="-173038">
              <a:spcAft>
                <a:spcPts val="200"/>
              </a:spcAft>
              <a:buFont typeface="Arial" panose="020B0604020202020204" pitchFamily="34" charset="0"/>
              <a:buChar char="•"/>
              <a:defRPr sz="1200"/>
            </a:lvl1pPr>
          </a:lstStyle>
          <a:p>
            <a:r>
              <a:rPr lang="en-US" dirty="0"/>
              <a:t>Leadership team onboarded
Professional tier launched
CRM system operational
Infrastructure scaling plan completed</a:t>
            </a:r>
          </a:p>
        </p:txBody>
      </p:sp>
      <p:sp>
        <p:nvSpPr>
          <p:cNvPr id="17" name="Google Shape;703;p114">
            <a:extLst>
              <a:ext uri="{FF2B5EF4-FFF2-40B4-BE49-F238E27FC236}">
                <a16:creationId xmlns:a16="http://schemas.microsoft.com/office/drawing/2014/main" id="{57C442F0-F89A-E877-6C47-C841D9C8A22A}"/>
              </a:ext>
            </a:extLst>
          </p:cNvPr>
          <p:cNvSpPr txBox="1"/>
          <p:nvPr>
            <p:custDataLst>
              <p:tags r:id="rId13"/>
            </p:custDataLst>
          </p:nvPr>
        </p:nvSpPr>
        <p:spPr>
          <a:xfrm>
            <a:off x="8087797" y="5152944"/>
            <a:ext cx="3392424" cy="1055871"/>
          </a:xfrm>
          <a:prstGeom prst="rect">
            <a:avLst/>
          </a:prstGeom>
          <a:noFill/>
          <a:ln>
            <a:noFill/>
          </a:ln>
        </p:spPr>
        <p:txBody>
          <a:bodyPr spcFirstLastPara="1" wrap="square" lIns="45720" tIns="45720" rIns="45720" bIns="45720" anchor="t" anchorCtr="0">
            <a:normAutofit/>
          </a:bodyPr>
          <a:lstStyle>
            <a:defPPr>
              <a:defRPr lang="en-US"/>
            </a:defPPr>
            <a:lvl1pPr marL="295275" indent="-173038">
              <a:spcAft>
                <a:spcPts val="200"/>
              </a:spcAft>
              <a:buFont typeface="Arial" panose="020B0604020202020204" pitchFamily="34" charset="0"/>
              <a:buChar char="•"/>
              <a:defRPr sz="1200"/>
            </a:lvl1pPr>
          </a:lstStyle>
          <a:p>
            <a:r>
              <a:rPr lang="en-US"/>
              <a:t>Sales team hired
Onboarding automation implemented
AI accuracy enhancements launched
Series B preparation completed</a:t>
            </a:r>
          </a:p>
        </p:txBody>
      </p:sp>
      <p:sp>
        <p:nvSpPr>
          <p:cNvPr id="18" name="Google Shape;703;p114">
            <a:extLst>
              <a:ext uri="{FF2B5EF4-FFF2-40B4-BE49-F238E27FC236}">
                <a16:creationId xmlns:a16="http://schemas.microsoft.com/office/drawing/2014/main" id="{25C5D3E7-40C7-7CCE-7589-15E9390FD556}"/>
              </a:ext>
            </a:extLst>
          </p:cNvPr>
          <p:cNvSpPr txBox="1"/>
          <p:nvPr>
            <p:custDataLst>
              <p:tags r:id="rId14"/>
            </p:custDataLst>
          </p:nvPr>
        </p:nvSpPr>
        <p:spPr>
          <a:xfrm>
            <a:off x="4572609" y="5141726"/>
            <a:ext cx="3392424" cy="1055871"/>
          </a:xfrm>
          <a:prstGeom prst="rect">
            <a:avLst/>
          </a:prstGeom>
          <a:noFill/>
          <a:ln>
            <a:noFill/>
          </a:ln>
        </p:spPr>
        <p:txBody>
          <a:bodyPr spcFirstLastPara="1" wrap="square" lIns="45720" tIns="45720" rIns="45720" bIns="45720" anchor="t" anchorCtr="0">
            <a:normAutofit lnSpcReduction="10000"/>
          </a:bodyPr>
          <a:lstStyle>
            <a:defPPr>
              <a:defRPr lang="en-US"/>
            </a:defPPr>
            <a:lvl1pPr marL="295275" indent="-173038">
              <a:spcAft>
                <a:spcPts val="200"/>
              </a:spcAft>
              <a:buFont typeface="Arial" panose="020B0604020202020204" pitchFamily="34" charset="0"/>
              <a:buChar char="•"/>
              <a:defRPr sz="1200"/>
            </a:lvl1pPr>
          </a:lstStyle>
          <a:p>
            <a:r>
              <a:rPr lang="en-US" dirty="0"/>
              <a:t>Customer success platform live
Digital marketing campaigns active
Multi-specialty transcription development started
Partnership discussions initiated</a:t>
            </a:r>
          </a:p>
        </p:txBody>
      </p:sp>
      <p:cxnSp>
        <p:nvCxnSpPr>
          <p:cNvPr id="20" name="Google Shape;559;p88">
            <a:extLst>
              <a:ext uri="{FF2B5EF4-FFF2-40B4-BE49-F238E27FC236}">
                <a16:creationId xmlns:a16="http://schemas.microsoft.com/office/drawing/2014/main" id="{74D5485F-995A-8B7A-3AC7-322D595C15B2}"/>
              </a:ext>
            </a:extLst>
          </p:cNvPr>
          <p:cNvCxnSpPr>
            <a:cxnSpLocks/>
          </p:cNvCxnSpPr>
          <p:nvPr/>
        </p:nvCxnSpPr>
        <p:spPr>
          <a:xfrm flipV="1">
            <a:off x="457200" y="5048949"/>
            <a:ext cx="11277594" cy="11218"/>
          </a:xfrm>
          <a:prstGeom prst="straightConnector1">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0" name="Footer Placeholder 29">
            <a:extLst>
              <a:ext uri="{FF2B5EF4-FFF2-40B4-BE49-F238E27FC236}">
                <a16:creationId xmlns:a16="http://schemas.microsoft.com/office/drawing/2014/main" id="{D01E278A-9615-4240-C031-EB40B7897587}"/>
              </a:ext>
            </a:extLst>
          </p:cNvPr>
          <p:cNvSpPr>
            <a:spLocks noGrp="1"/>
          </p:cNvSpPr>
          <p:nvPr>
            <p:ph type="ftr" sz="quarter" idx="16"/>
          </p:nvPr>
        </p:nvSpPr>
        <p:spPr/>
        <p:txBody>
          <a:bodyPr/>
          <a:lstStyle/>
          <a:p>
            <a:r>
              <a:rPr lang="en-US"/>
              <a:t>CONFIDENTIAL | DRAFT</a:t>
            </a:r>
          </a:p>
        </p:txBody>
      </p:sp>
      <p:sp>
        <p:nvSpPr>
          <p:cNvPr id="31" name="Slide Number Placeholder 30">
            <a:extLst>
              <a:ext uri="{FF2B5EF4-FFF2-40B4-BE49-F238E27FC236}">
                <a16:creationId xmlns:a16="http://schemas.microsoft.com/office/drawing/2014/main" id="{B5E373A6-266D-CFBE-CAD2-0A5F3DF6EADB}"/>
              </a:ext>
            </a:extLst>
          </p:cNvPr>
          <p:cNvSpPr>
            <a:spLocks noGrp="1"/>
          </p:cNvSpPr>
          <p:nvPr>
            <p:ph type="sldNum" sz="quarter" idx="17"/>
          </p:nvPr>
        </p:nvSpPr>
        <p:spPr/>
        <p:txBody>
          <a:bodyPr/>
          <a:lstStyle/>
          <a:p>
            <a:fld id="{0122C274-3D99-4A24-ADE9-DD3F36DBA14D}" type="slidenum">
              <a:rPr lang="en-US" smtClean="0"/>
              <a:t>22</a:t>
            </a:fld>
            <a:endParaRPr lang="en-US"/>
          </a:p>
        </p:txBody>
      </p:sp>
      <p:sp>
        <p:nvSpPr>
          <p:cNvPr id="2" name="5-Point Star 1">
            <a:extLst>
              <a:ext uri="{FF2B5EF4-FFF2-40B4-BE49-F238E27FC236}">
                <a16:creationId xmlns:a16="http://schemas.microsoft.com/office/drawing/2014/main" id="{CD97E1A6-DDF7-5C5B-0A66-1C8F2E3160DF}"/>
              </a:ext>
            </a:extLst>
          </p:cNvPr>
          <p:cNvSpPr/>
          <p:nvPr/>
        </p:nvSpPr>
        <p:spPr>
          <a:xfrm>
            <a:off x="10787063" y="282321"/>
            <a:ext cx="700087" cy="574929"/>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238629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ED148-0648-EDD7-00B3-4E0D04881BA3}"/>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8CF1AF9-82D0-A878-3E3B-9E79CDFD3E69}"/>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3" imgW="7772400" imgH="10058400" progId="TCLayout.ActiveDocument.1">
                  <p:embed/>
                </p:oleObj>
              </mc:Choice>
              <mc:Fallback>
                <p:oleObj name="think-cell Slide" r:id="rId13" imgW="7772400" imgH="10058400" progId="TCLayout.ActiveDocument.1">
                  <p:embed/>
                  <p:pic>
                    <p:nvPicPr>
                      <p:cNvPr id="5" name="think-cell data - do not delete" hidden="1">
                        <a:extLst>
                          <a:ext uri="{FF2B5EF4-FFF2-40B4-BE49-F238E27FC236}">
                            <a16:creationId xmlns:a16="http://schemas.microsoft.com/office/drawing/2014/main" id="{F8CF1AF9-82D0-A878-3E3B-9E79CDFD3E69}"/>
                          </a:ext>
                        </a:extLst>
                      </p:cNvPr>
                      <p:cNvPicPr/>
                      <p:nvPr/>
                    </p:nvPicPr>
                    <p:blipFill>
                      <a:blip r:embed="rId1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4EF95612-D228-6C57-09B2-FE45C0CBDAF1}"/>
              </a:ext>
            </a:extLst>
          </p:cNvPr>
          <p:cNvSpPr>
            <a:spLocks noGrp="1"/>
          </p:cNvSpPr>
          <p:nvPr>
            <p:ph type="title"/>
            <p:custDataLst>
              <p:tags r:id="rId3"/>
            </p:custDataLst>
          </p:nvPr>
        </p:nvSpPr>
        <p:spPr/>
        <p:txBody>
          <a:bodyPr vert="horz">
            <a:normAutofit/>
          </a:bodyPr>
          <a:lstStyle/>
          <a:p>
            <a:r>
              <a:rPr lang="en-US"/>
              <a:t>Investment Recommendation</a:t>
            </a:r>
          </a:p>
        </p:txBody>
      </p:sp>
      <p:sp>
        <p:nvSpPr>
          <p:cNvPr id="4" name="Text Placeholder 3">
            <a:extLst>
              <a:ext uri="{FF2B5EF4-FFF2-40B4-BE49-F238E27FC236}">
                <a16:creationId xmlns:a16="http://schemas.microsoft.com/office/drawing/2014/main" id="{D608E7F4-73B7-4C8A-28B0-BA57C5266D5A}"/>
              </a:ext>
            </a:extLst>
          </p:cNvPr>
          <p:cNvSpPr>
            <a:spLocks noGrp="1"/>
          </p:cNvSpPr>
          <p:nvPr>
            <p:ph type="body" sz="quarter" idx="14"/>
            <p:custDataLst>
              <p:tags r:id="rId4"/>
            </p:custDataLst>
          </p:nvPr>
        </p:nvSpPr>
        <p:spPr/>
        <p:txBody>
          <a:bodyPr/>
          <a:lstStyle/>
          <a:p>
            <a:r>
              <a:rPr lang="en-US"/>
              <a:t>Recommendation</a:t>
            </a:r>
          </a:p>
        </p:txBody>
      </p:sp>
      <p:sp>
        <p:nvSpPr>
          <p:cNvPr id="20" name="Footer Placeholder 19">
            <a:extLst>
              <a:ext uri="{FF2B5EF4-FFF2-40B4-BE49-F238E27FC236}">
                <a16:creationId xmlns:a16="http://schemas.microsoft.com/office/drawing/2014/main" id="{CFBC2001-748F-2D82-9FAD-A3CF6B478EB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CEDB6EF1-6772-25DE-DB5A-B5CD522C3091}"/>
              </a:ext>
            </a:extLst>
          </p:cNvPr>
          <p:cNvSpPr>
            <a:spLocks noGrp="1"/>
          </p:cNvSpPr>
          <p:nvPr>
            <p:ph type="sldNum" sz="quarter" idx="17"/>
          </p:nvPr>
        </p:nvSpPr>
        <p:spPr/>
        <p:txBody>
          <a:bodyPr/>
          <a:lstStyle/>
          <a:p>
            <a:fld id="{0122C274-3D99-4A24-ADE9-DD3F36DBA14D}" type="slidenum">
              <a:rPr lang="en-US" smtClean="0"/>
              <a:t>23</a:t>
            </a:fld>
            <a:endParaRPr lang="en-US"/>
          </a:p>
        </p:txBody>
      </p:sp>
      <p:sp>
        <p:nvSpPr>
          <p:cNvPr id="23" name="Google Shape;703;p114">
            <a:extLst>
              <a:ext uri="{FF2B5EF4-FFF2-40B4-BE49-F238E27FC236}">
                <a16:creationId xmlns:a16="http://schemas.microsoft.com/office/drawing/2014/main" id="{BEE08909-EDA8-655F-6613-6E0ACD863F7C}"/>
              </a:ext>
            </a:extLst>
          </p:cNvPr>
          <p:cNvSpPr txBox="1"/>
          <p:nvPr>
            <p:custDataLst>
              <p:tags r:id="rId5"/>
            </p:custDataLst>
          </p:nvPr>
        </p:nvSpPr>
        <p:spPr>
          <a:xfrm>
            <a:off x="2006600" y="1351834"/>
            <a:ext cx="9725025" cy="1261872"/>
          </a:xfrm>
          <a:prstGeom prst="rect">
            <a:avLst/>
          </a:prstGeom>
          <a:noFill/>
          <a:ln>
            <a:noFill/>
          </a:ln>
        </p:spPr>
        <p:txBody>
          <a:bodyPr spcFirstLastPara="1" wrap="square" lIns="91440" tIns="45720" rIns="91440" bIns="45720" anchor="ctr" anchorCtr="0">
            <a:normAutofit fontScale="92500"/>
          </a:bodyPr>
          <a:lstStyle/>
          <a:p>
            <a:pPr marL="118872" indent="-118872">
              <a:spcAft>
                <a:spcPts val="200"/>
              </a:spcAft>
              <a:buFont typeface="Arial" panose="020B0604020202020204" pitchFamily="34" charset="0"/>
              <a:buChar char="•"/>
            </a:pPr>
            <a:r>
              <a:rPr lang="en-US" sz="1200"/>
              <a:t>Healthcare AI adoption is accelerating post-pandemic, creating a timely market opportunity for advanced transcription and analysis solutions.
The technology maturity of MedEssenceAI’s multi-LLM architecture ensures high reliability and accuracy, meeting production quality standards.
Regulatory clarity around GDPR compliance provides a strong foundation for data privacy and security in the German healthcare market.
MedEssenceAI’s German market specialization creates a defensible competitive position versus global AI providers, capitalizing on local expertise and integration depth.</a:t>
            </a:r>
          </a:p>
        </p:txBody>
      </p:sp>
      <p:sp>
        <p:nvSpPr>
          <p:cNvPr id="24" name="Google Shape;10527;p9415">
            <a:extLst>
              <a:ext uri="{FF2B5EF4-FFF2-40B4-BE49-F238E27FC236}">
                <a16:creationId xmlns:a16="http://schemas.microsoft.com/office/drawing/2014/main" id="{840B84D0-19E7-3736-608A-4C9D2B0A6AFB}"/>
              </a:ext>
            </a:extLst>
          </p:cNvPr>
          <p:cNvSpPr txBox="1"/>
          <p:nvPr>
            <p:custDataLst>
              <p:tags r:id="rId6"/>
            </p:custDataLst>
          </p:nvPr>
        </p:nvSpPr>
        <p:spPr>
          <a:xfrm>
            <a:off x="457200" y="1351834"/>
            <a:ext cx="1549400" cy="1261872"/>
          </a:xfrm>
          <a:prstGeom prst="rect">
            <a:avLst/>
          </a:prstGeom>
          <a:solidFill>
            <a:schemeClr val="accent2"/>
          </a:solidFill>
          <a:ln>
            <a:noFill/>
          </a:ln>
        </p:spPr>
        <p:txBody>
          <a:bodyPr spcFirstLastPara="1" wrap="square" lIns="137160" tIns="45720" rIns="137160" bIns="45720" anchor="ctr" anchorCtr="0">
            <a:normAutofit/>
          </a:bodyPr>
          <a:lstStyle/>
          <a:p>
            <a:pPr>
              <a:buSzPts val="1100"/>
            </a:pPr>
            <a:r>
              <a:rPr lang="en-US" sz="1200" b="1">
                <a:solidFill>
                  <a:srgbClr val="FFFFFF"/>
                </a:solidFill>
              </a:rPr>
              <a:t>Why Now?</a:t>
            </a:r>
          </a:p>
        </p:txBody>
      </p:sp>
      <p:sp>
        <p:nvSpPr>
          <p:cNvPr id="25" name="Google Shape;703;p114">
            <a:extLst>
              <a:ext uri="{FF2B5EF4-FFF2-40B4-BE49-F238E27FC236}">
                <a16:creationId xmlns:a16="http://schemas.microsoft.com/office/drawing/2014/main" id="{4B7A225B-21A0-2017-14AD-9F017BE6DBCD}"/>
              </a:ext>
            </a:extLst>
          </p:cNvPr>
          <p:cNvSpPr txBox="1"/>
          <p:nvPr>
            <p:custDataLst>
              <p:tags r:id="rId7"/>
            </p:custDataLst>
          </p:nvPr>
        </p:nvSpPr>
        <p:spPr>
          <a:xfrm>
            <a:off x="2006595" y="2674604"/>
            <a:ext cx="9725025" cy="1261872"/>
          </a:xfrm>
          <a:prstGeom prst="rect">
            <a:avLst/>
          </a:prstGeom>
          <a:noFill/>
          <a:ln>
            <a:noFill/>
          </a:ln>
        </p:spPr>
        <p:txBody>
          <a:bodyPr spcFirstLastPara="1" wrap="square" lIns="91440" tIns="45720" rIns="91440" bIns="45720" anchor="ctr" anchorCtr="0">
            <a:normAutofit/>
          </a:bodyPr>
          <a:lstStyle>
            <a:defPPr>
              <a:defRPr lang="en-US"/>
            </a:defPPr>
            <a:lvl1pPr marL="118872" indent="-118872">
              <a:spcAft>
                <a:spcPts val="200"/>
              </a:spcAft>
              <a:buFont typeface="Arial" panose="020B0604020202020204" pitchFamily="34" charset="0"/>
              <a:buChar char="•"/>
              <a:defRPr sz="1200"/>
            </a:lvl1pPr>
          </a:lstStyle>
          <a:p>
            <a:r>
              <a:rPr lang="en-US"/>
              <a:t>MedEssenceAI is positioned to become the leading AI-powered medical transcription platform in the German-speaking market with expansion potential across Europe.
Strong unit economics with a 3:1 LTV/CAC ratio and 85%+ gross margins support profitable scalable growth.
The platform’s multi-LLM orchestration and ICD-10-GM integration create a technical moat and high switching costs.
Strategic partnerships and international expansion plans enhance long-term growth and exit potential.</a:t>
            </a:r>
          </a:p>
        </p:txBody>
      </p:sp>
      <p:sp>
        <p:nvSpPr>
          <p:cNvPr id="26" name="Google Shape;10527;p9415">
            <a:extLst>
              <a:ext uri="{FF2B5EF4-FFF2-40B4-BE49-F238E27FC236}">
                <a16:creationId xmlns:a16="http://schemas.microsoft.com/office/drawing/2014/main" id="{4B599494-9CD0-140F-E1FE-AA1A0B4C29FF}"/>
              </a:ext>
            </a:extLst>
          </p:cNvPr>
          <p:cNvSpPr txBox="1"/>
          <p:nvPr>
            <p:custDataLst>
              <p:tags r:id="rId8"/>
            </p:custDataLst>
          </p:nvPr>
        </p:nvSpPr>
        <p:spPr>
          <a:xfrm>
            <a:off x="457196" y="2674604"/>
            <a:ext cx="1549400" cy="1261872"/>
          </a:xfrm>
          <a:prstGeom prst="rect">
            <a:avLst/>
          </a:prstGeom>
          <a:solidFill>
            <a:schemeClr val="accent2"/>
          </a:solidFill>
          <a:ln>
            <a:noFill/>
          </a:ln>
        </p:spPr>
        <p:txBody>
          <a:bodyPr spcFirstLastPara="1" wrap="square" lIns="137160" tIns="45720" rIns="137160" bIns="45720" anchor="ctr" anchorCtr="0">
            <a:normAutofit/>
          </a:bodyPr>
          <a:lstStyle/>
          <a:p>
            <a:pPr>
              <a:buSzPts val="1100"/>
            </a:pPr>
            <a:r>
              <a:rPr lang="en-US" sz="1200" b="1">
                <a:solidFill>
                  <a:srgbClr val="FFFFFF"/>
                </a:solidFill>
              </a:rPr>
              <a:t>Value Creation Thesis</a:t>
            </a:r>
          </a:p>
        </p:txBody>
      </p:sp>
      <p:sp>
        <p:nvSpPr>
          <p:cNvPr id="27" name="Google Shape;703;p114">
            <a:extLst>
              <a:ext uri="{FF2B5EF4-FFF2-40B4-BE49-F238E27FC236}">
                <a16:creationId xmlns:a16="http://schemas.microsoft.com/office/drawing/2014/main" id="{E9CE9F26-BD26-1A4B-EA0C-5E690EA56794}"/>
              </a:ext>
            </a:extLst>
          </p:cNvPr>
          <p:cNvSpPr txBox="1"/>
          <p:nvPr>
            <p:custDataLst>
              <p:tags r:id="rId9"/>
            </p:custDataLst>
          </p:nvPr>
        </p:nvSpPr>
        <p:spPr>
          <a:xfrm>
            <a:off x="2006595" y="3997374"/>
            <a:ext cx="9725024" cy="1261872"/>
          </a:xfrm>
          <a:prstGeom prst="rect">
            <a:avLst/>
          </a:prstGeom>
          <a:noFill/>
          <a:ln>
            <a:noFill/>
          </a:ln>
        </p:spPr>
        <p:txBody>
          <a:bodyPr spcFirstLastPara="1" wrap="square" lIns="91440" tIns="45720" rIns="91440" bIns="45720" anchor="ctr" anchorCtr="0">
            <a:normAutofit/>
          </a:bodyPr>
          <a:lstStyle>
            <a:defPPr>
              <a:defRPr lang="en-US"/>
            </a:defPPr>
            <a:lvl1pPr marL="118872" indent="-118872">
              <a:spcAft>
                <a:spcPts val="200"/>
              </a:spcAft>
              <a:buFont typeface="Arial" panose="020B0604020202020204" pitchFamily="34" charset="0"/>
              <a:buChar char="•"/>
              <a:defRPr sz="1200"/>
            </a:lvl1pPr>
          </a:lstStyle>
          <a:p>
            <a:r>
              <a:rPr lang="en-US"/>
              <a:t>Large addressable market: €850M+ SAM in German radiology documentation with high digital transformation tailwinds.
Proven technology delivering 30%+ time savings and 99%+ transcription accuracy validated by pilot customers.
Robust financial metrics including €40.8M projected revenue by Year 5 and positive EBITDA from Year 3 onward.
Clear exit pathways with interest from major players like Microsoft, Google, and Philips, plus IPO potential.</a:t>
            </a:r>
          </a:p>
        </p:txBody>
      </p:sp>
      <p:sp>
        <p:nvSpPr>
          <p:cNvPr id="28" name="Google Shape;10527;p9415">
            <a:extLst>
              <a:ext uri="{FF2B5EF4-FFF2-40B4-BE49-F238E27FC236}">
                <a16:creationId xmlns:a16="http://schemas.microsoft.com/office/drawing/2014/main" id="{1DD14232-6CC2-D07D-C021-F545A8F13B90}"/>
              </a:ext>
            </a:extLst>
          </p:cNvPr>
          <p:cNvSpPr txBox="1"/>
          <p:nvPr>
            <p:custDataLst>
              <p:tags r:id="rId10"/>
            </p:custDataLst>
          </p:nvPr>
        </p:nvSpPr>
        <p:spPr>
          <a:xfrm>
            <a:off x="457196" y="3997374"/>
            <a:ext cx="1549399" cy="1261872"/>
          </a:xfrm>
          <a:prstGeom prst="rect">
            <a:avLst/>
          </a:prstGeom>
          <a:solidFill>
            <a:schemeClr val="accent2"/>
          </a:solidFill>
          <a:ln>
            <a:noFill/>
          </a:ln>
        </p:spPr>
        <p:txBody>
          <a:bodyPr spcFirstLastPara="1" wrap="square" lIns="137160" tIns="45720" rIns="137160" bIns="45720" anchor="ctr" anchorCtr="0">
            <a:normAutofit/>
          </a:bodyPr>
          <a:lstStyle/>
          <a:p>
            <a:pPr>
              <a:buSzPts val="1100"/>
            </a:pPr>
            <a:r>
              <a:rPr lang="en-US" sz="1200" b="1">
                <a:solidFill>
                  <a:srgbClr val="FFFFFF"/>
                </a:solidFill>
              </a:rPr>
              <a:t>Key Investment Highlights</a:t>
            </a:r>
          </a:p>
        </p:txBody>
      </p:sp>
      <p:sp>
        <p:nvSpPr>
          <p:cNvPr id="29" name="Text Placeholder 4">
            <a:extLst>
              <a:ext uri="{FF2B5EF4-FFF2-40B4-BE49-F238E27FC236}">
                <a16:creationId xmlns:a16="http://schemas.microsoft.com/office/drawing/2014/main" id="{1C7106FA-DF70-104A-D55F-758B7D0C9F63}"/>
              </a:ext>
            </a:extLst>
          </p:cNvPr>
          <p:cNvSpPr>
            <a:spLocks noGrp="1"/>
          </p:cNvSpPr>
          <p:nvPr>
            <p:ph type="body" sz="quarter" idx="15"/>
            <p:custDataLst>
              <p:tags r:id="rId11"/>
            </p:custDataLst>
          </p:nvPr>
        </p:nvSpPr>
        <p:spPr>
          <a:xfrm>
            <a:off x="2006600" y="5391394"/>
            <a:ext cx="9725025" cy="731173"/>
          </a:xfrm>
          <a:noFill/>
          <a:ln>
            <a:noFill/>
          </a:ln>
        </p:spPr>
        <p:txBody>
          <a:bodyPr vert="horz" lIns="91440" tIns="91440" rIns="91440" bIns="91440" rtlCol="0" anchor="ctr">
            <a:normAutofit/>
          </a:bodyPr>
          <a:lstStyle/>
          <a:p>
            <a:r>
              <a:rPr lang="en-US" b="1"/>
              <a:t>MedEssenceAI is uniquely positioned to capitalize on accelerating healthcare AI adoption with proven technology and a large, expanding market. The company offers compelling risk-adjusted returns driven by strong unit economics and a clear path to scale in the German-speaking healthcare sector.</a:t>
            </a:r>
          </a:p>
        </p:txBody>
      </p:sp>
      <p:sp>
        <p:nvSpPr>
          <p:cNvPr id="30" name="Google Shape;10527;p9415">
            <a:extLst>
              <a:ext uri="{FF2B5EF4-FFF2-40B4-BE49-F238E27FC236}">
                <a16:creationId xmlns:a16="http://schemas.microsoft.com/office/drawing/2014/main" id="{F080D45E-D9D2-B5B9-EC44-81EFD7AEB2CC}"/>
              </a:ext>
            </a:extLst>
          </p:cNvPr>
          <p:cNvSpPr txBox="1"/>
          <p:nvPr/>
        </p:nvSpPr>
        <p:spPr>
          <a:xfrm>
            <a:off x="457196" y="5392441"/>
            <a:ext cx="1549400" cy="749284"/>
          </a:xfrm>
          <a:prstGeom prst="rect">
            <a:avLst/>
          </a:prstGeom>
          <a:solidFill>
            <a:schemeClr val="tx2"/>
          </a:solidFill>
          <a:ln>
            <a:noFill/>
          </a:ln>
        </p:spPr>
        <p:txBody>
          <a:bodyPr spcFirstLastPara="1" wrap="square" lIns="137160" tIns="45720" rIns="137160" bIns="45720" anchor="ctr" anchorCtr="0">
            <a:normAutofit/>
          </a:bodyPr>
          <a:lstStyle/>
          <a:p>
            <a:pPr>
              <a:buSzPts val="1100"/>
            </a:pPr>
            <a:r>
              <a:rPr lang="en-US" sz="1200" b="1">
                <a:solidFill>
                  <a:srgbClr val="FFFFFF"/>
                </a:solidFill>
              </a:rPr>
              <a:t>Takeaway</a:t>
            </a:r>
          </a:p>
        </p:txBody>
      </p:sp>
      <p:cxnSp>
        <p:nvCxnSpPr>
          <p:cNvPr id="31" name="Google Shape;559;p88">
            <a:extLst>
              <a:ext uri="{FF2B5EF4-FFF2-40B4-BE49-F238E27FC236}">
                <a16:creationId xmlns:a16="http://schemas.microsoft.com/office/drawing/2014/main" id="{906182F6-DC68-2BEE-D994-DE10885CB42E}"/>
              </a:ext>
            </a:extLst>
          </p:cNvPr>
          <p:cNvCxnSpPr>
            <a:cxnSpLocks/>
          </p:cNvCxnSpPr>
          <p:nvPr/>
        </p:nvCxnSpPr>
        <p:spPr>
          <a:xfrm>
            <a:off x="457196" y="5330496"/>
            <a:ext cx="11274423" cy="0"/>
          </a:xfrm>
          <a:prstGeom prst="straightConnector1">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 name="5-Point Star 1">
            <a:extLst>
              <a:ext uri="{FF2B5EF4-FFF2-40B4-BE49-F238E27FC236}">
                <a16:creationId xmlns:a16="http://schemas.microsoft.com/office/drawing/2014/main" id="{75BD5BFA-9957-C264-F479-FF235871A9E1}"/>
              </a:ext>
            </a:extLst>
          </p:cNvPr>
          <p:cNvSpPr/>
          <p:nvPr/>
        </p:nvSpPr>
        <p:spPr>
          <a:xfrm>
            <a:off x="10787063" y="282321"/>
            <a:ext cx="700087" cy="574929"/>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3856277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CDCFF-F219-7AD5-C68E-DA0870EF2CA0}"/>
            </a:ext>
          </a:extLst>
        </p:cNvPr>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5D581C1B-C40A-DF98-32AA-645361327CD6}"/>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7" imgW="7772400" imgH="10058400" progId="TCLayout.ActiveDocument.1">
                  <p:embed/>
                </p:oleObj>
              </mc:Choice>
              <mc:Fallback>
                <p:oleObj name="think-cell Slide" r:id="rId17" imgW="7772400" imgH="10058400" progId="TCLayout.ActiveDocument.1">
                  <p:embed/>
                  <p:pic>
                    <p:nvPicPr>
                      <p:cNvPr id="12" name="think-cell data - do not delete" hidden="1">
                        <a:extLst>
                          <a:ext uri="{FF2B5EF4-FFF2-40B4-BE49-F238E27FC236}">
                            <a16:creationId xmlns:a16="http://schemas.microsoft.com/office/drawing/2014/main" id="{5D581C1B-C40A-DF98-32AA-645361327CD6}"/>
                          </a:ext>
                        </a:extLst>
                      </p:cNvPr>
                      <p:cNvPicPr/>
                      <p:nvPr/>
                    </p:nvPicPr>
                    <p:blipFill>
                      <a:blip r:embed="rId18"/>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4E386383-B6C3-ED91-9AB2-0B73CCE9DB66}"/>
              </a:ext>
            </a:extLst>
          </p:cNvPr>
          <p:cNvSpPr>
            <a:spLocks noGrp="1"/>
          </p:cNvSpPr>
          <p:nvPr>
            <p:ph type="title"/>
            <p:custDataLst>
              <p:tags r:id="rId3"/>
            </p:custDataLst>
          </p:nvPr>
        </p:nvSpPr>
        <p:spPr/>
        <p:txBody>
          <a:bodyPr vert="horz">
            <a:normAutofit/>
          </a:bodyPr>
          <a:lstStyle/>
          <a:p>
            <a:r>
              <a:rPr lang="en-US"/>
              <a:t>Appendices Overview</a:t>
            </a:r>
          </a:p>
        </p:txBody>
      </p:sp>
      <p:sp>
        <p:nvSpPr>
          <p:cNvPr id="4" name="Text Placeholder 3">
            <a:extLst>
              <a:ext uri="{FF2B5EF4-FFF2-40B4-BE49-F238E27FC236}">
                <a16:creationId xmlns:a16="http://schemas.microsoft.com/office/drawing/2014/main" id="{8686D877-B671-0B51-ABCD-C958136A4274}"/>
              </a:ext>
            </a:extLst>
          </p:cNvPr>
          <p:cNvSpPr>
            <a:spLocks noGrp="1"/>
          </p:cNvSpPr>
          <p:nvPr>
            <p:ph type="body" sz="quarter" idx="14"/>
            <p:custDataLst>
              <p:tags r:id="rId4"/>
            </p:custDataLst>
          </p:nvPr>
        </p:nvSpPr>
        <p:spPr/>
        <p:txBody>
          <a:bodyPr/>
          <a:lstStyle/>
          <a:p>
            <a:r>
              <a:rPr lang="en-US"/>
              <a:t>Appendices</a:t>
            </a:r>
          </a:p>
        </p:txBody>
      </p:sp>
      <p:sp>
        <p:nvSpPr>
          <p:cNvPr id="13" name="Google Shape;703;p114">
            <a:extLst>
              <a:ext uri="{FF2B5EF4-FFF2-40B4-BE49-F238E27FC236}">
                <a16:creationId xmlns:a16="http://schemas.microsoft.com/office/drawing/2014/main" id="{F23F5785-86D2-7FA0-9F8D-187E95E2FA49}"/>
              </a:ext>
            </a:extLst>
          </p:cNvPr>
          <p:cNvSpPr txBox="1"/>
          <p:nvPr>
            <p:custDataLst>
              <p:tags r:id="rId5"/>
            </p:custDataLst>
          </p:nvPr>
        </p:nvSpPr>
        <p:spPr>
          <a:xfrm>
            <a:off x="2146061" y="1752181"/>
            <a:ext cx="9600197" cy="777240"/>
          </a:xfrm>
          <a:prstGeom prst="rect">
            <a:avLst/>
          </a:prstGeom>
          <a:noFill/>
          <a:ln>
            <a:noFill/>
          </a:ln>
        </p:spPr>
        <p:txBody>
          <a:bodyPr spcFirstLastPara="1" wrap="square" lIns="45720" tIns="18288" rIns="45720" bIns="18288" anchor="t" anchorCtr="0">
            <a:normAutofit/>
          </a:bodyPr>
          <a:lstStyle/>
          <a:p>
            <a:pPr marL="171450" indent="-171450">
              <a:spcAft>
                <a:spcPts val="100"/>
              </a:spcAft>
              <a:buFont typeface="Arial" panose="020B0604020202020204" pitchFamily="34" charset="0"/>
              <a:buChar char="•"/>
            </a:pPr>
            <a:r>
              <a:rPr lang="en-US" sz="1200"/>
              <a:t>Review of multi-LLM architecture and German medical dictionary validation.
Integration of ICD-10-GM codes and performance metrics including uptime and response times.
Security and compliance framework assessment.</a:t>
            </a:r>
          </a:p>
        </p:txBody>
      </p:sp>
      <p:sp>
        <p:nvSpPr>
          <p:cNvPr id="15" name="Google Shape;10527;p9415">
            <a:extLst>
              <a:ext uri="{FF2B5EF4-FFF2-40B4-BE49-F238E27FC236}">
                <a16:creationId xmlns:a16="http://schemas.microsoft.com/office/drawing/2014/main" id="{6F60652C-1B61-09BE-639A-3761CCB9DDE2}"/>
              </a:ext>
            </a:extLst>
          </p:cNvPr>
          <p:cNvSpPr txBox="1"/>
          <p:nvPr>
            <p:custDataLst>
              <p:tags r:id="rId6"/>
            </p:custDataLst>
          </p:nvPr>
        </p:nvSpPr>
        <p:spPr>
          <a:xfrm>
            <a:off x="457201" y="1752181"/>
            <a:ext cx="1533642" cy="777240"/>
          </a:xfrm>
          <a:prstGeom prst="rect">
            <a:avLst/>
          </a:prstGeom>
          <a:solidFill>
            <a:schemeClr val="tx2"/>
          </a:solidFill>
          <a:ln>
            <a:noFill/>
          </a:ln>
        </p:spPr>
        <p:txBody>
          <a:bodyPr spcFirstLastPara="1" wrap="square" lIns="182880" tIns="91440" rIns="91440" bIns="91440" anchor="t" anchorCtr="0">
            <a:normAutofit/>
          </a:bodyPr>
          <a:lstStyle/>
          <a:p>
            <a:pPr>
              <a:buSzPts val="1100"/>
            </a:pPr>
            <a:r>
              <a:rPr lang="en-US" sz="1200" b="1">
                <a:solidFill>
                  <a:schemeClr val="bg1"/>
                </a:solidFill>
              </a:rPr>
              <a:t>Technical Due Diligence</a:t>
            </a:r>
          </a:p>
        </p:txBody>
      </p:sp>
      <p:sp>
        <p:nvSpPr>
          <p:cNvPr id="17" name="Google Shape;703;p114">
            <a:extLst>
              <a:ext uri="{FF2B5EF4-FFF2-40B4-BE49-F238E27FC236}">
                <a16:creationId xmlns:a16="http://schemas.microsoft.com/office/drawing/2014/main" id="{B1909931-7282-9722-97FE-3536D2904441}"/>
              </a:ext>
            </a:extLst>
          </p:cNvPr>
          <p:cNvSpPr txBox="1"/>
          <p:nvPr>
            <p:custDataLst>
              <p:tags r:id="rId7"/>
            </p:custDataLst>
          </p:nvPr>
        </p:nvSpPr>
        <p:spPr>
          <a:xfrm>
            <a:off x="2146061" y="2639287"/>
            <a:ext cx="9600197" cy="777240"/>
          </a:xfrm>
          <a:prstGeom prst="rect">
            <a:avLst/>
          </a:prstGeom>
          <a:noFill/>
          <a:ln>
            <a:noFill/>
          </a:ln>
        </p:spPr>
        <p:txBody>
          <a:bodyPr spcFirstLastPara="1" wrap="square" lIns="45720" tIns="18288" rIns="45720" bIns="18288" anchor="t" anchorCtr="0">
            <a:normAutofit/>
          </a:bodyPr>
          <a:lstStyle>
            <a:defPPr>
              <a:defRPr lang="en-US"/>
            </a:defPPr>
            <a:lvl1pPr marL="171450" indent="-171450">
              <a:spcAft>
                <a:spcPts val="200"/>
              </a:spcAft>
              <a:buFont typeface="Arial" panose="020B0604020202020204" pitchFamily="34" charset="0"/>
              <a:buChar char="•"/>
              <a:defRPr sz="1200"/>
            </a:lvl1pPr>
          </a:lstStyle>
          <a:p>
            <a:pPr marL="171450" indent="-171450">
              <a:spcAft>
                <a:spcPts val="100"/>
              </a:spcAft>
              <a:buFont typeface="Arial" panose="020B0604020202020204" pitchFamily="34" charset="0"/>
              <a:buChar char="•"/>
            </a:pPr>
            <a:r>
              <a:rPr lang="en-US" sz="1200"/>
              <a:t>In-depth analysis of the German radiology market and competitive landscape.
Feature comparison matrix of key competitors.
Customer interview insights and pricing elasticity studies.</a:t>
            </a:r>
          </a:p>
        </p:txBody>
      </p:sp>
      <p:sp>
        <p:nvSpPr>
          <p:cNvPr id="18" name="Google Shape;10527;p9415">
            <a:extLst>
              <a:ext uri="{FF2B5EF4-FFF2-40B4-BE49-F238E27FC236}">
                <a16:creationId xmlns:a16="http://schemas.microsoft.com/office/drawing/2014/main" id="{2B0A6A8E-1751-62FE-E639-074D733C8D88}"/>
              </a:ext>
            </a:extLst>
          </p:cNvPr>
          <p:cNvSpPr txBox="1"/>
          <p:nvPr>
            <p:custDataLst>
              <p:tags r:id="rId8"/>
            </p:custDataLst>
          </p:nvPr>
        </p:nvSpPr>
        <p:spPr>
          <a:xfrm>
            <a:off x="457200" y="2643091"/>
            <a:ext cx="1533643" cy="777240"/>
          </a:xfrm>
          <a:prstGeom prst="rect">
            <a:avLst/>
          </a:prstGeom>
          <a:solidFill>
            <a:schemeClr val="tx2"/>
          </a:solidFill>
          <a:ln>
            <a:noFill/>
          </a:ln>
        </p:spPr>
        <p:txBody>
          <a:bodyPr spcFirstLastPara="1" wrap="square" lIns="182880" tIns="91440" rIns="91440" bIns="91440" anchor="t" anchorCtr="0">
            <a:normAutofit/>
          </a:bodyPr>
          <a:lstStyle/>
          <a:p>
            <a:pPr>
              <a:buSzPts val="1100"/>
            </a:pPr>
            <a:r>
              <a:rPr lang="en-US" sz="1200" b="1">
                <a:solidFill>
                  <a:schemeClr val="bg1"/>
                </a:solidFill>
              </a:rPr>
              <a:t>Market Research</a:t>
            </a:r>
          </a:p>
        </p:txBody>
      </p:sp>
      <p:cxnSp>
        <p:nvCxnSpPr>
          <p:cNvPr id="19" name="Straight Connector 18">
            <a:extLst>
              <a:ext uri="{FF2B5EF4-FFF2-40B4-BE49-F238E27FC236}">
                <a16:creationId xmlns:a16="http://schemas.microsoft.com/office/drawing/2014/main" id="{642570FC-5E5B-33E2-8990-92B782619C04}"/>
              </a:ext>
            </a:extLst>
          </p:cNvPr>
          <p:cNvCxnSpPr>
            <a:cxnSpLocks/>
          </p:cNvCxnSpPr>
          <p:nvPr/>
        </p:nvCxnSpPr>
        <p:spPr>
          <a:xfrm>
            <a:off x="436560" y="2598070"/>
            <a:ext cx="11309698"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Google Shape;703;p114">
            <a:extLst>
              <a:ext uri="{FF2B5EF4-FFF2-40B4-BE49-F238E27FC236}">
                <a16:creationId xmlns:a16="http://schemas.microsoft.com/office/drawing/2014/main" id="{0ECAA0D3-246A-AA43-DD11-C880886D7E5D}"/>
              </a:ext>
            </a:extLst>
          </p:cNvPr>
          <p:cNvSpPr txBox="1"/>
          <p:nvPr>
            <p:custDataLst>
              <p:tags r:id="rId9"/>
            </p:custDataLst>
          </p:nvPr>
        </p:nvSpPr>
        <p:spPr>
          <a:xfrm>
            <a:off x="2146061" y="3526393"/>
            <a:ext cx="9600197" cy="777240"/>
          </a:xfrm>
          <a:prstGeom prst="rect">
            <a:avLst/>
          </a:prstGeom>
          <a:noFill/>
          <a:ln>
            <a:noFill/>
          </a:ln>
        </p:spPr>
        <p:txBody>
          <a:bodyPr spcFirstLastPara="1" wrap="square" lIns="45720" tIns="18288" rIns="45720" bIns="18288" anchor="t" anchorCtr="0">
            <a:normAutofit/>
          </a:bodyPr>
          <a:lstStyle>
            <a:defPPr>
              <a:defRPr lang="en-US"/>
            </a:defPPr>
            <a:lvl1pPr marL="171450" indent="-171450">
              <a:spcAft>
                <a:spcPts val="200"/>
              </a:spcAft>
              <a:buFont typeface="Arial" panose="020B0604020202020204" pitchFamily="34" charset="0"/>
              <a:buChar char="•"/>
              <a:defRPr sz="1200"/>
            </a:lvl1pPr>
          </a:lstStyle>
          <a:p>
            <a:pPr marL="171450" indent="-171450">
              <a:spcAft>
                <a:spcPts val="100"/>
              </a:spcAft>
              <a:buFont typeface="Arial" panose="020B0604020202020204" pitchFamily="34" charset="0"/>
              <a:buChar char="•"/>
            </a:pPr>
            <a:r>
              <a:rPr lang="en-US" sz="1200"/>
              <a:t>Detailed monthly revenue build-up and customer acquisition waterfall.
Churn and retention cohort analysis with scenario planning.
Assumptions underlying financial projections.</a:t>
            </a:r>
          </a:p>
        </p:txBody>
      </p:sp>
      <p:sp>
        <p:nvSpPr>
          <p:cNvPr id="21" name="Google Shape;10527;p9415">
            <a:extLst>
              <a:ext uri="{FF2B5EF4-FFF2-40B4-BE49-F238E27FC236}">
                <a16:creationId xmlns:a16="http://schemas.microsoft.com/office/drawing/2014/main" id="{D93027CE-6E6B-2484-EEBA-C403D1FEB50D}"/>
              </a:ext>
            </a:extLst>
          </p:cNvPr>
          <p:cNvSpPr txBox="1"/>
          <p:nvPr>
            <p:custDataLst>
              <p:tags r:id="rId10"/>
            </p:custDataLst>
          </p:nvPr>
        </p:nvSpPr>
        <p:spPr>
          <a:xfrm>
            <a:off x="457200" y="3533865"/>
            <a:ext cx="1533643" cy="777240"/>
          </a:xfrm>
          <a:prstGeom prst="rect">
            <a:avLst/>
          </a:prstGeom>
          <a:solidFill>
            <a:schemeClr val="tx2"/>
          </a:solidFill>
          <a:ln>
            <a:noFill/>
          </a:ln>
        </p:spPr>
        <p:txBody>
          <a:bodyPr spcFirstLastPara="1" wrap="square" lIns="182880" tIns="91440" rIns="91440" bIns="91440" anchor="t" anchorCtr="0">
            <a:normAutofit/>
          </a:bodyPr>
          <a:lstStyle/>
          <a:p>
            <a:pPr>
              <a:buSzPts val="1100"/>
            </a:pPr>
            <a:r>
              <a:rPr lang="en-US" sz="1200" b="1">
                <a:solidFill>
                  <a:schemeClr val="bg1"/>
                </a:solidFill>
              </a:rPr>
              <a:t>Financial Model</a:t>
            </a:r>
          </a:p>
        </p:txBody>
      </p:sp>
      <p:cxnSp>
        <p:nvCxnSpPr>
          <p:cNvPr id="22" name="Straight Connector 21">
            <a:extLst>
              <a:ext uri="{FF2B5EF4-FFF2-40B4-BE49-F238E27FC236}">
                <a16:creationId xmlns:a16="http://schemas.microsoft.com/office/drawing/2014/main" id="{0774EEE0-8046-79D7-1648-98E280A0527A}"/>
              </a:ext>
            </a:extLst>
          </p:cNvPr>
          <p:cNvCxnSpPr>
            <a:cxnSpLocks/>
          </p:cNvCxnSpPr>
          <p:nvPr/>
        </p:nvCxnSpPr>
        <p:spPr>
          <a:xfrm>
            <a:off x="436560" y="3485176"/>
            <a:ext cx="11309698"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 name="Google Shape;703;p114">
            <a:extLst>
              <a:ext uri="{FF2B5EF4-FFF2-40B4-BE49-F238E27FC236}">
                <a16:creationId xmlns:a16="http://schemas.microsoft.com/office/drawing/2014/main" id="{53D13226-FF47-D704-BED5-57C4F9AD36D4}"/>
              </a:ext>
            </a:extLst>
          </p:cNvPr>
          <p:cNvSpPr txBox="1"/>
          <p:nvPr>
            <p:custDataLst>
              <p:tags r:id="rId11"/>
            </p:custDataLst>
          </p:nvPr>
        </p:nvSpPr>
        <p:spPr>
          <a:xfrm>
            <a:off x="2146061" y="4413499"/>
            <a:ext cx="9600197" cy="777240"/>
          </a:xfrm>
          <a:prstGeom prst="rect">
            <a:avLst/>
          </a:prstGeom>
          <a:noFill/>
          <a:ln>
            <a:noFill/>
          </a:ln>
        </p:spPr>
        <p:txBody>
          <a:bodyPr spcFirstLastPara="1" wrap="square" lIns="45720" tIns="18288" rIns="45720" bIns="18288" anchor="t" anchorCtr="0">
            <a:normAutofit/>
          </a:bodyPr>
          <a:lstStyle>
            <a:defPPr>
              <a:defRPr lang="en-US"/>
            </a:defPPr>
            <a:lvl1pPr marL="171450" indent="-171450">
              <a:spcAft>
                <a:spcPts val="200"/>
              </a:spcAft>
              <a:buFont typeface="Arial" panose="020B0604020202020204" pitchFamily="34" charset="0"/>
              <a:buChar char="•"/>
              <a:defRPr sz="1200"/>
            </a:lvl1pPr>
          </a:lstStyle>
          <a:p>
            <a:pPr marL="171450" indent="-171450">
              <a:spcAft>
                <a:spcPts val="100"/>
              </a:spcAft>
              <a:buFont typeface="Arial" panose="020B0604020202020204" pitchFamily="34" charset="0"/>
              <a:buChar char="•"/>
            </a:pPr>
            <a:r>
              <a:rPr lang="en-US" sz="1200"/>
              <a:t>Comprehensive GDPR compliance documentation.
Medical Device Regulation pathway and IP portfolio assessment.
Data privacy framework and risk mitigation strategies.</a:t>
            </a:r>
          </a:p>
        </p:txBody>
      </p:sp>
      <p:sp>
        <p:nvSpPr>
          <p:cNvPr id="5" name="Google Shape;10527;p9415">
            <a:extLst>
              <a:ext uri="{FF2B5EF4-FFF2-40B4-BE49-F238E27FC236}">
                <a16:creationId xmlns:a16="http://schemas.microsoft.com/office/drawing/2014/main" id="{7482658D-7EB6-FEBA-366D-888EFC13B7FE}"/>
              </a:ext>
            </a:extLst>
          </p:cNvPr>
          <p:cNvSpPr txBox="1"/>
          <p:nvPr>
            <p:custDataLst>
              <p:tags r:id="rId12"/>
            </p:custDataLst>
          </p:nvPr>
        </p:nvSpPr>
        <p:spPr>
          <a:xfrm>
            <a:off x="457200" y="4415328"/>
            <a:ext cx="1533643" cy="777240"/>
          </a:xfrm>
          <a:prstGeom prst="rect">
            <a:avLst/>
          </a:prstGeom>
          <a:solidFill>
            <a:schemeClr val="tx2"/>
          </a:solidFill>
          <a:ln>
            <a:noFill/>
          </a:ln>
        </p:spPr>
        <p:txBody>
          <a:bodyPr spcFirstLastPara="1" wrap="square" lIns="182880" tIns="91440" rIns="91440" bIns="91440" anchor="t" anchorCtr="0">
            <a:normAutofit/>
          </a:bodyPr>
          <a:lstStyle/>
          <a:p>
            <a:pPr>
              <a:buSzPts val="1100"/>
            </a:pPr>
            <a:r>
              <a:rPr lang="en-US" sz="1200" b="1">
                <a:solidFill>
                  <a:schemeClr val="bg1"/>
                </a:solidFill>
              </a:rPr>
              <a:t>Legal &amp; Regulatory</a:t>
            </a:r>
          </a:p>
        </p:txBody>
      </p:sp>
      <p:cxnSp>
        <p:nvCxnSpPr>
          <p:cNvPr id="6" name="Straight Connector 5">
            <a:extLst>
              <a:ext uri="{FF2B5EF4-FFF2-40B4-BE49-F238E27FC236}">
                <a16:creationId xmlns:a16="http://schemas.microsoft.com/office/drawing/2014/main" id="{C4FCE131-69AA-4032-89C8-FB9CE5485BB1}"/>
              </a:ext>
            </a:extLst>
          </p:cNvPr>
          <p:cNvCxnSpPr>
            <a:cxnSpLocks/>
          </p:cNvCxnSpPr>
          <p:nvPr/>
        </p:nvCxnSpPr>
        <p:spPr>
          <a:xfrm>
            <a:off x="436560" y="4372282"/>
            <a:ext cx="11309698"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777C3BFD-515F-929B-47D3-755B35351039}"/>
              </a:ext>
            </a:extLst>
          </p:cNvPr>
          <p:cNvSpPr>
            <a:spLocks noGrp="1"/>
          </p:cNvSpPr>
          <p:nvPr>
            <p:ph type="body" sz="quarter" idx="15"/>
            <p:custDataLst>
              <p:tags r:id="rId13"/>
            </p:custDataLst>
          </p:nvPr>
        </p:nvSpPr>
        <p:spPr>
          <a:xfrm>
            <a:off x="457200" y="1042988"/>
            <a:ext cx="11274425" cy="617537"/>
          </a:xfrm>
        </p:spPr>
        <p:txBody>
          <a:bodyPr/>
          <a:lstStyle/>
          <a:p>
            <a:r>
              <a:rPr lang="en-US"/>
              <a:t>The appendices provide comprehensive supporting materials covering technical due diligence, market research, financial modeling, legal and regulatory compliance, and reference customer case studies, reinforcing the robustness and credibility of the investment opportunity.</a:t>
            </a:r>
          </a:p>
        </p:txBody>
      </p:sp>
      <p:sp>
        <p:nvSpPr>
          <p:cNvPr id="16" name="Oval 15">
            <a:extLst>
              <a:ext uri="{FF2B5EF4-FFF2-40B4-BE49-F238E27FC236}">
                <a16:creationId xmlns:a16="http://schemas.microsoft.com/office/drawing/2014/main" id="{9884C075-767D-D9D7-82CB-DB4E714BDD52}"/>
              </a:ext>
            </a:extLst>
          </p:cNvPr>
          <p:cNvSpPr/>
          <p:nvPr/>
        </p:nvSpPr>
        <p:spPr>
          <a:xfrm>
            <a:off x="306449" y="1619832"/>
            <a:ext cx="301248" cy="301248"/>
          </a:xfrm>
          <a:prstGeom prst="ellipse">
            <a:avLst/>
          </a:prstGeom>
          <a:solidFill>
            <a:schemeClr val="tx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t>1</a:t>
            </a:r>
          </a:p>
        </p:txBody>
      </p:sp>
      <p:sp>
        <p:nvSpPr>
          <p:cNvPr id="23" name="Oval 22">
            <a:extLst>
              <a:ext uri="{FF2B5EF4-FFF2-40B4-BE49-F238E27FC236}">
                <a16:creationId xmlns:a16="http://schemas.microsoft.com/office/drawing/2014/main" id="{9936AB2F-3B29-DC58-E770-A44507DE9105}"/>
              </a:ext>
            </a:extLst>
          </p:cNvPr>
          <p:cNvSpPr/>
          <p:nvPr/>
        </p:nvSpPr>
        <p:spPr>
          <a:xfrm>
            <a:off x="306449" y="2508105"/>
            <a:ext cx="301248" cy="301248"/>
          </a:xfrm>
          <a:prstGeom prst="ellipse">
            <a:avLst/>
          </a:prstGeom>
          <a:solidFill>
            <a:schemeClr val="tx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t>2</a:t>
            </a:r>
          </a:p>
        </p:txBody>
      </p:sp>
      <p:sp>
        <p:nvSpPr>
          <p:cNvPr id="24" name="Oval 23">
            <a:extLst>
              <a:ext uri="{FF2B5EF4-FFF2-40B4-BE49-F238E27FC236}">
                <a16:creationId xmlns:a16="http://schemas.microsoft.com/office/drawing/2014/main" id="{93C15684-E749-AE3E-B58C-441558246CE6}"/>
              </a:ext>
            </a:extLst>
          </p:cNvPr>
          <p:cNvSpPr/>
          <p:nvPr/>
        </p:nvSpPr>
        <p:spPr>
          <a:xfrm>
            <a:off x="306449" y="3389898"/>
            <a:ext cx="301248" cy="301248"/>
          </a:xfrm>
          <a:prstGeom prst="ellipse">
            <a:avLst/>
          </a:prstGeom>
          <a:solidFill>
            <a:schemeClr val="tx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t>3</a:t>
            </a:r>
          </a:p>
        </p:txBody>
      </p:sp>
      <p:sp>
        <p:nvSpPr>
          <p:cNvPr id="25" name="Oval 24">
            <a:extLst>
              <a:ext uri="{FF2B5EF4-FFF2-40B4-BE49-F238E27FC236}">
                <a16:creationId xmlns:a16="http://schemas.microsoft.com/office/drawing/2014/main" id="{464FE0FB-40AA-3FF3-E0FD-0737080FA04D}"/>
              </a:ext>
            </a:extLst>
          </p:cNvPr>
          <p:cNvSpPr/>
          <p:nvPr/>
        </p:nvSpPr>
        <p:spPr>
          <a:xfrm>
            <a:off x="306449" y="4268746"/>
            <a:ext cx="301248" cy="301248"/>
          </a:xfrm>
          <a:prstGeom prst="ellipse">
            <a:avLst/>
          </a:prstGeom>
          <a:solidFill>
            <a:schemeClr val="tx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t>4</a:t>
            </a:r>
          </a:p>
        </p:txBody>
      </p:sp>
      <p:sp>
        <p:nvSpPr>
          <p:cNvPr id="7" name="Google Shape;703;p114">
            <a:extLst>
              <a:ext uri="{FF2B5EF4-FFF2-40B4-BE49-F238E27FC236}">
                <a16:creationId xmlns:a16="http://schemas.microsoft.com/office/drawing/2014/main" id="{8A3F1291-6EEC-A07C-569B-58A12E889C27}"/>
              </a:ext>
            </a:extLst>
          </p:cNvPr>
          <p:cNvSpPr txBox="1"/>
          <p:nvPr>
            <p:custDataLst>
              <p:tags r:id="rId14"/>
            </p:custDataLst>
          </p:nvPr>
        </p:nvSpPr>
        <p:spPr>
          <a:xfrm>
            <a:off x="2146061" y="5300608"/>
            <a:ext cx="9600197" cy="777240"/>
          </a:xfrm>
          <a:prstGeom prst="rect">
            <a:avLst/>
          </a:prstGeom>
          <a:noFill/>
          <a:ln>
            <a:noFill/>
          </a:ln>
        </p:spPr>
        <p:txBody>
          <a:bodyPr spcFirstLastPara="1" wrap="square" lIns="45720" tIns="18288" rIns="45720" bIns="18288" anchor="t" anchorCtr="0">
            <a:normAutofit/>
          </a:bodyPr>
          <a:lstStyle>
            <a:defPPr>
              <a:defRPr lang="en-US"/>
            </a:defPPr>
            <a:lvl1pPr marL="171450" indent="-171450">
              <a:spcAft>
                <a:spcPts val="200"/>
              </a:spcAft>
              <a:buFont typeface="Arial" panose="020B0604020202020204" pitchFamily="34" charset="0"/>
              <a:buChar char="•"/>
              <a:defRPr sz="1200"/>
            </a:lvl1pPr>
          </a:lstStyle>
          <a:p>
            <a:pPr marL="171450" indent="-171450">
              <a:spcAft>
                <a:spcPts val="100"/>
              </a:spcAft>
              <a:buFont typeface="Arial" panose="020B0604020202020204" pitchFamily="34" charset="0"/>
              <a:buChar char="•"/>
            </a:pPr>
            <a:r>
              <a:rPr lang="en-US" sz="1200"/>
              <a:t>Pilot customer ROI analysis and physician satisfaction surveys.
Validation studies on time savings and error reduction.
Demonstrated impact and operational benefits from early adopters.</a:t>
            </a:r>
          </a:p>
        </p:txBody>
      </p:sp>
      <p:sp>
        <p:nvSpPr>
          <p:cNvPr id="8" name="Google Shape;10527;p9415">
            <a:extLst>
              <a:ext uri="{FF2B5EF4-FFF2-40B4-BE49-F238E27FC236}">
                <a16:creationId xmlns:a16="http://schemas.microsoft.com/office/drawing/2014/main" id="{497093C2-46E6-91AA-0B97-FE42E00F482D}"/>
              </a:ext>
            </a:extLst>
          </p:cNvPr>
          <p:cNvSpPr txBox="1"/>
          <p:nvPr>
            <p:custDataLst>
              <p:tags r:id="rId15"/>
            </p:custDataLst>
          </p:nvPr>
        </p:nvSpPr>
        <p:spPr>
          <a:xfrm>
            <a:off x="457200" y="5300608"/>
            <a:ext cx="1533643" cy="777240"/>
          </a:xfrm>
          <a:prstGeom prst="rect">
            <a:avLst/>
          </a:prstGeom>
          <a:solidFill>
            <a:schemeClr val="tx2"/>
          </a:solidFill>
          <a:ln>
            <a:noFill/>
          </a:ln>
        </p:spPr>
        <p:txBody>
          <a:bodyPr spcFirstLastPara="1" wrap="square" lIns="182880" tIns="91440" rIns="91440" bIns="91440" anchor="t" anchorCtr="0">
            <a:normAutofit/>
          </a:bodyPr>
          <a:lstStyle/>
          <a:p>
            <a:pPr>
              <a:buSzPts val="1100"/>
            </a:pPr>
            <a:r>
              <a:rPr lang="en-US" sz="1200" b="1">
                <a:solidFill>
                  <a:schemeClr val="bg1"/>
                </a:solidFill>
              </a:rPr>
              <a:t>Reference Case Studies</a:t>
            </a:r>
          </a:p>
        </p:txBody>
      </p:sp>
      <p:cxnSp>
        <p:nvCxnSpPr>
          <p:cNvPr id="9" name="Straight Connector 8">
            <a:extLst>
              <a:ext uri="{FF2B5EF4-FFF2-40B4-BE49-F238E27FC236}">
                <a16:creationId xmlns:a16="http://schemas.microsoft.com/office/drawing/2014/main" id="{4307AF52-11CD-DBAE-C143-A5A74405E6B3}"/>
              </a:ext>
            </a:extLst>
          </p:cNvPr>
          <p:cNvCxnSpPr>
            <a:cxnSpLocks/>
          </p:cNvCxnSpPr>
          <p:nvPr/>
        </p:nvCxnSpPr>
        <p:spPr>
          <a:xfrm>
            <a:off x="415920" y="5259388"/>
            <a:ext cx="11309698"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C15621B-E8B8-66F7-87D2-A233742286A1}"/>
              </a:ext>
            </a:extLst>
          </p:cNvPr>
          <p:cNvSpPr/>
          <p:nvPr/>
        </p:nvSpPr>
        <p:spPr>
          <a:xfrm>
            <a:off x="306449" y="5153053"/>
            <a:ext cx="301248" cy="301248"/>
          </a:xfrm>
          <a:prstGeom prst="ellipse">
            <a:avLst/>
          </a:prstGeom>
          <a:solidFill>
            <a:schemeClr val="tx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t>5</a:t>
            </a:r>
          </a:p>
        </p:txBody>
      </p:sp>
      <p:sp>
        <p:nvSpPr>
          <p:cNvPr id="28" name="Footer Placeholder 27">
            <a:extLst>
              <a:ext uri="{FF2B5EF4-FFF2-40B4-BE49-F238E27FC236}">
                <a16:creationId xmlns:a16="http://schemas.microsoft.com/office/drawing/2014/main" id="{BFA4EA43-1FAF-01F8-CC71-691AE7388B7C}"/>
              </a:ext>
            </a:extLst>
          </p:cNvPr>
          <p:cNvSpPr>
            <a:spLocks noGrp="1"/>
          </p:cNvSpPr>
          <p:nvPr>
            <p:ph type="ftr" sz="quarter" idx="16"/>
          </p:nvPr>
        </p:nvSpPr>
        <p:spPr/>
        <p:txBody>
          <a:bodyPr/>
          <a:lstStyle/>
          <a:p>
            <a:r>
              <a:rPr lang="en-US"/>
              <a:t>CONFIDENTIAL | DRAFT</a:t>
            </a:r>
          </a:p>
        </p:txBody>
      </p:sp>
      <p:sp>
        <p:nvSpPr>
          <p:cNvPr id="29" name="Slide Number Placeholder 28">
            <a:extLst>
              <a:ext uri="{FF2B5EF4-FFF2-40B4-BE49-F238E27FC236}">
                <a16:creationId xmlns:a16="http://schemas.microsoft.com/office/drawing/2014/main" id="{7891EC5D-2470-3A43-0BA8-D9D0E71E4013}"/>
              </a:ext>
            </a:extLst>
          </p:cNvPr>
          <p:cNvSpPr>
            <a:spLocks noGrp="1"/>
          </p:cNvSpPr>
          <p:nvPr>
            <p:ph type="sldNum" sz="quarter" idx="17"/>
          </p:nvPr>
        </p:nvSpPr>
        <p:spPr/>
        <p:txBody>
          <a:bodyPr/>
          <a:lstStyle/>
          <a:p>
            <a:fld id="{0122C274-3D99-4A24-ADE9-DD3F36DBA14D}" type="slidenum">
              <a:rPr lang="en-US" smtClean="0"/>
              <a:t>24</a:t>
            </a:fld>
            <a:endParaRPr lang="en-US"/>
          </a:p>
        </p:txBody>
      </p:sp>
    </p:spTree>
    <p:custDataLst>
      <p:tags r:id="rId1"/>
    </p:custDataLst>
    <p:extLst>
      <p:ext uri="{BB962C8B-B14F-4D97-AF65-F5344CB8AC3E}">
        <p14:creationId xmlns:p14="http://schemas.microsoft.com/office/powerpoint/2010/main" val="4576841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6AB80-1EED-0B47-3128-1A3575DD3D23}"/>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3020E5B-B642-40C3-A3D9-FD68125A31B2}"/>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1" imgW="7772400" imgH="10058400" progId="TCLayout.ActiveDocument.1">
                  <p:embed/>
                </p:oleObj>
              </mc:Choice>
              <mc:Fallback>
                <p:oleObj name="think-cell Slide" r:id="rId11" imgW="7772400" imgH="10058400" progId="TCLayout.ActiveDocument.1">
                  <p:embed/>
                  <p:pic>
                    <p:nvPicPr>
                      <p:cNvPr id="8" name="think-cell data - do not delete" hidden="1">
                        <a:extLst>
                          <a:ext uri="{FF2B5EF4-FFF2-40B4-BE49-F238E27FC236}">
                            <a16:creationId xmlns:a16="http://schemas.microsoft.com/office/drawing/2014/main" id="{33020E5B-B642-40C3-A3D9-FD68125A31B2}"/>
                          </a:ext>
                        </a:extLst>
                      </p:cNvPr>
                      <p:cNvPicPr/>
                      <p:nvPr/>
                    </p:nvPicPr>
                    <p:blipFill>
                      <a:blip r:embed="rId12"/>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ADF85095-1E87-2CA3-11A8-3AC3F4275EEE}"/>
              </a:ext>
            </a:extLst>
          </p:cNvPr>
          <p:cNvSpPr>
            <a:spLocks noGrp="1"/>
          </p:cNvSpPr>
          <p:nvPr>
            <p:ph type="title"/>
            <p:custDataLst>
              <p:tags r:id="rId3"/>
            </p:custDataLst>
          </p:nvPr>
        </p:nvSpPr>
        <p:spPr/>
        <p:txBody>
          <a:bodyPr vert="horz">
            <a:normAutofit/>
          </a:bodyPr>
          <a:lstStyle/>
          <a:p>
            <a:r>
              <a:rPr lang="en-US"/>
              <a:t>Contact Information</a:t>
            </a:r>
          </a:p>
        </p:txBody>
      </p:sp>
      <p:sp>
        <p:nvSpPr>
          <p:cNvPr id="4" name="Text Placeholder 3">
            <a:extLst>
              <a:ext uri="{FF2B5EF4-FFF2-40B4-BE49-F238E27FC236}">
                <a16:creationId xmlns:a16="http://schemas.microsoft.com/office/drawing/2014/main" id="{D9F3BF6C-4B4C-0BF2-A89B-277AE8442170}"/>
              </a:ext>
            </a:extLst>
          </p:cNvPr>
          <p:cNvSpPr>
            <a:spLocks noGrp="1"/>
          </p:cNvSpPr>
          <p:nvPr>
            <p:ph type="body" sz="quarter" idx="14"/>
            <p:custDataLst>
              <p:tags r:id="rId4"/>
            </p:custDataLst>
          </p:nvPr>
        </p:nvSpPr>
        <p:spPr/>
        <p:txBody>
          <a:bodyPr/>
          <a:lstStyle/>
          <a:p>
            <a:r>
              <a:rPr lang="en-US"/>
              <a:t>Contact</a:t>
            </a:r>
          </a:p>
        </p:txBody>
      </p:sp>
      <p:sp>
        <p:nvSpPr>
          <p:cNvPr id="5" name="Text Placeholder 4">
            <a:extLst>
              <a:ext uri="{FF2B5EF4-FFF2-40B4-BE49-F238E27FC236}">
                <a16:creationId xmlns:a16="http://schemas.microsoft.com/office/drawing/2014/main" id="{9D7959EA-2A14-2A9F-FBAC-60A2008E026E}"/>
              </a:ext>
            </a:extLst>
          </p:cNvPr>
          <p:cNvSpPr>
            <a:spLocks noGrp="1"/>
          </p:cNvSpPr>
          <p:nvPr>
            <p:ph type="body" sz="quarter" idx="15"/>
            <p:custDataLst>
              <p:tags r:id="rId5"/>
            </p:custDataLst>
          </p:nvPr>
        </p:nvSpPr>
        <p:spPr/>
        <p:txBody>
          <a:bodyPr/>
          <a:lstStyle/>
          <a:p>
            <a:r>
              <a:rPr lang="en-US"/>
              <a:t>For all inquiries regarding MedEssenceAI investment opportunities, technology details, legal matters, or financial advice, please reach out to the designated contacts below. Prompt communication ensures smooth collaboration and informed decision-making.</a:t>
            </a:r>
          </a:p>
        </p:txBody>
      </p:sp>
      <p:sp>
        <p:nvSpPr>
          <p:cNvPr id="2" name="Google Shape;703;p114">
            <a:extLst>
              <a:ext uri="{FF2B5EF4-FFF2-40B4-BE49-F238E27FC236}">
                <a16:creationId xmlns:a16="http://schemas.microsoft.com/office/drawing/2014/main" id="{A5B69ECF-5620-377F-52CA-8DF167674F5F}"/>
              </a:ext>
            </a:extLst>
          </p:cNvPr>
          <p:cNvSpPr txBox="1"/>
          <p:nvPr>
            <p:custDataLst>
              <p:tags r:id="rId6"/>
            </p:custDataLst>
          </p:nvPr>
        </p:nvSpPr>
        <p:spPr>
          <a:xfrm>
            <a:off x="456970" y="2522997"/>
            <a:ext cx="5394960" cy="3282979"/>
          </a:xfrm>
          <a:prstGeom prst="rect">
            <a:avLst/>
          </a:prstGeom>
          <a:noFill/>
          <a:ln>
            <a:solidFill>
              <a:schemeClr val="tx1"/>
            </a:solidFill>
          </a:ln>
        </p:spPr>
        <p:txBody>
          <a:bodyPr spcFirstLastPara="1" wrap="square" lIns="91440" tIns="91440" rIns="91440" bIns="91440" anchor="t" anchorCtr="0">
            <a:normAutofit/>
          </a:bodyPr>
          <a:lstStyle/>
          <a:p>
            <a:pPr marL="171450" indent="-171450">
              <a:spcAft>
                <a:spcPts val="1200"/>
              </a:spcAft>
              <a:buFont typeface="Arial" panose="020B0604020202020204" pitchFamily="34" charset="0"/>
              <a:buChar char="•"/>
            </a:pPr>
            <a:r>
              <a:rPr lang="en-US" sz="1200"/>
              <a:t>Management Team: invest@medessence.ai
Technical Inquiries: tech@medessence.ai
Legal Counsel: Contact details available upon request
Financial Advisor: Contact details available upon request</a:t>
            </a:r>
          </a:p>
        </p:txBody>
      </p:sp>
      <p:sp>
        <p:nvSpPr>
          <p:cNvPr id="7" name="Google Shape;10527;p9415">
            <a:extLst>
              <a:ext uri="{FF2B5EF4-FFF2-40B4-BE49-F238E27FC236}">
                <a16:creationId xmlns:a16="http://schemas.microsoft.com/office/drawing/2014/main" id="{897A0108-FD39-D87E-A065-BB806183B763}"/>
              </a:ext>
            </a:extLst>
          </p:cNvPr>
          <p:cNvSpPr txBox="1"/>
          <p:nvPr>
            <p:custDataLst>
              <p:tags r:id="rId7"/>
            </p:custDataLst>
          </p:nvPr>
        </p:nvSpPr>
        <p:spPr>
          <a:xfrm>
            <a:off x="456970" y="2128700"/>
            <a:ext cx="5394960" cy="394297"/>
          </a:xfrm>
          <a:prstGeom prst="rect">
            <a:avLst/>
          </a:prstGeom>
          <a:solidFill>
            <a:schemeClr val="accent1"/>
          </a:solidFill>
          <a:ln>
            <a:noFill/>
          </a:ln>
        </p:spPr>
        <p:txBody>
          <a:bodyPr spcFirstLastPara="1" wrap="square" lIns="91440" tIns="45720" rIns="91440" bIns="45720" anchor="ctr" anchorCtr="0">
            <a:normAutofit/>
          </a:bodyPr>
          <a:lstStyle/>
          <a:p>
            <a:pPr>
              <a:buSzPts val="1100"/>
            </a:pPr>
            <a:r>
              <a:rPr lang="en-US" sz="1200" b="1">
                <a:solidFill>
                  <a:schemeClr val="bg1"/>
                </a:solidFill>
              </a:rPr>
              <a:t>Primary Contacts</a:t>
            </a:r>
          </a:p>
        </p:txBody>
      </p:sp>
      <p:sp>
        <p:nvSpPr>
          <p:cNvPr id="9" name="Google Shape;703;p114">
            <a:extLst>
              <a:ext uri="{FF2B5EF4-FFF2-40B4-BE49-F238E27FC236}">
                <a16:creationId xmlns:a16="http://schemas.microsoft.com/office/drawing/2014/main" id="{5B66491B-A772-EC69-6BC7-42217C16717A}"/>
              </a:ext>
            </a:extLst>
          </p:cNvPr>
          <p:cNvSpPr txBox="1"/>
          <p:nvPr>
            <p:custDataLst>
              <p:tags r:id="rId8"/>
            </p:custDataLst>
          </p:nvPr>
        </p:nvSpPr>
        <p:spPr>
          <a:xfrm>
            <a:off x="6340070" y="2532033"/>
            <a:ext cx="5394960" cy="3282979"/>
          </a:xfrm>
          <a:prstGeom prst="rect">
            <a:avLst/>
          </a:prstGeom>
          <a:noFill/>
          <a:ln>
            <a:solidFill>
              <a:schemeClr val="tx1"/>
            </a:solidFill>
          </a:ln>
        </p:spPr>
        <p:txBody>
          <a:bodyPr spcFirstLastPara="1" wrap="square" lIns="91440" tIns="91440" rIns="91440" bIns="91440" anchor="t" anchorCtr="0">
            <a:normAutofit/>
          </a:bodyPr>
          <a:lstStyle/>
          <a:p>
            <a:pPr marL="171450" indent="-171450">
              <a:spcAft>
                <a:spcPts val="1200"/>
              </a:spcAft>
              <a:buFont typeface="Arial" panose="020B0604020202020204" pitchFamily="34" charset="0"/>
              <a:buChar char="•"/>
            </a:pPr>
            <a:r>
              <a:rPr lang="en-US" sz="1200"/>
              <a:t>Please direct investment-related questions to the management team email.
Technical questions related to AI and platform architecture should be sent to the technical inquiries address.
Legal and compliance queries will be handled confidentially by our legal counsel.
Financial advisory and investment structuring inquiries are managed by our financial advisor.</a:t>
            </a:r>
          </a:p>
        </p:txBody>
      </p:sp>
      <p:sp>
        <p:nvSpPr>
          <p:cNvPr id="11" name="Google Shape;10527;p9415">
            <a:extLst>
              <a:ext uri="{FF2B5EF4-FFF2-40B4-BE49-F238E27FC236}">
                <a16:creationId xmlns:a16="http://schemas.microsoft.com/office/drawing/2014/main" id="{17F44AB8-0CF3-7321-97A5-262989FAE1D5}"/>
              </a:ext>
            </a:extLst>
          </p:cNvPr>
          <p:cNvSpPr txBox="1"/>
          <p:nvPr>
            <p:custDataLst>
              <p:tags r:id="rId9"/>
            </p:custDataLst>
          </p:nvPr>
        </p:nvSpPr>
        <p:spPr>
          <a:xfrm>
            <a:off x="6340070" y="2137736"/>
            <a:ext cx="5394960" cy="394297"/>
          </a:xfrm>
          <a:prstGeom prst="rect">
            <a:avLst/>
          </a:prstGeom>
          <a:solidFill>
            <a:schemeClr val="accent2"/>
          </a:solidFill>
          <a:ln>
            <a:noFill/>
          </a:ln>
        </p:spPr>
        <p:txBody>
          <a:bodyPr spcFirstLastPara="1" wrap="square" lIns="91440" tIns="45720" rIns="91440" bIns="45720" anchor="ctr" anchorCtr="0">
            <a:normAutofit/>
          </a:bodyPr>
          <a:lstStyle/>
          <a:p>
            <a:pPr>
              <a:buSzPts val="1100"/>
            </a:pPr>
            <a:r>
              <a:rPr lang="en-US" sz="1200" b="1">
                <a:solidFill>
                  <a:schemeClr val="bg1"/>
                </a:solidFill>
              </a:rPr>
              <a:t>Additional Information</a:t>
            </a:r>
          </a:p>
        </p:txBody>
      </p:sp>
      <p:sp>
        <p:nvSpPr>
          <p:cNvPr id="10" name="Footer Placeholder 9">
            <a:extLst>
              <a:ext uri="{FF2B5EF4-FFF2-40B4-BE49-F238E27FC236}">
                <a16:creationId xmlns:a16="http://schemas.microsoft.com/office/drawing/2014/main" id="{872D1519-FFB5-6829-5AC8-A8E8E0D70CAB}"/>
              </a:ext>
            </a:extLst>
          </p:cNvPr>
          <p:cNvSpPr>
            <a:spLocks noGrp="1"/>
          </p:cNvSpPr>
          <p:nvPr>
            <p:ph type="ftr" sz="quarter" idx="16"/>
          </p:nvPr>
        </p:nvSpPr>
        <p:spPr/>
        <p:txBody>
          <a:bodyPr/>
          <a:lstStyle/>
          <a:p>
            <a:r>
              <a:rPr lang="en-US"/>
              <a:t>CONFIDENTIAL | DRAFT</a:t>
            </a:r>
          </a:p>
        </p:txBody>
      </p:sp>
      <p:sp>
        <p:nvSpPr>
          <p:cNvPr id="12" name="Slide Number Placeholder 11">
            <a:extLst>
              <a:ext uri="{FF2B5EF4-FFF2-40B4-BE49-F238E27FC236}">
                <a16:creationId xmlns:a16="http://schemas.microsoft.com/office/drawing/2014/main" id="{FD7C9D0E-32A4-DE39-8199-1CF7DC4C9280}"/>
              </a:ext>
            </a:extLst>
          </p:cNvPr>
          <p:cNvSpPr>
            <a:spLocks noGrp="1"/>
          </p:cNvSpPr>
          <p:nvPr>
            <p:ph type="sldNum" sz="quarter" idx="17"/>
          </p:nvPr>
        </p:nvSpPr>
        <p:spPr/>
        <p:txBody>
          <a:bodyPr/>
          <a:lstStyle/>
          <a:p>
            <a:fld id="{0122C274-3D99-4A24-ADE9-DD3F36DBA14D}" type="slidenum">
              <a:rPr lang="en-US" smtClean="0"/>
              <a:t>25</a:t>
            </a:fld>
            <a:endParaRPr lang="en-US"/>
          </a:p>
        </p:txBody>
      </p:sp>
      <p:sp>
        <p:nvSpPr>
          <p:cNvPr id="6" name="5-Point Star 5">
            <a:extLst>
              <a:ext uri="{FF2B5EF4-FFF2-40B4-BE49-F238E27FC236}">
                <a16:creationId xmlns:a16="http://schemas.microsoft.com/office/drawing/2014/main" id="{02862E3C-7327-F0D7-0D5D-29F7AA2C2DDA}"/>
              </a:ext>
            </a:extLst>
          </p:cNvPr>
          <p:cNvSpPr/>
          <p:nvPr/>
        </p:nvSpPr>
        <p:spPr>
          <a:xfrm>
            <a:off x="10787063" y="282321"/>
            <a:ext cx="700087" cy="574929"/>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883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214A6-01CC-273A-6BDD-CB7CD6CB9D15}"/>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A12631E-3973-A2B2-A6A6-C7CD438DE7E1}"/>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15" name="think-cell data - do not delete" hidden="1">
                        <a:extLst>
                          <a:ext uri="{FF2B5EF4-FFF2-40B4-BE49-F238E27FC236}">
                            <a16:creationId xmlns:a16="http://schemas.microsoft.com/office/drawing/2014/main" id="{1A12631E-3973-A2B2-A6A6-C7CD438DE7E1}"/>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Content Placeholder 1">
            <a:extLst>
              <a:ext uri="{FF2B5EF4-FFF2-40B4-BE49-F238E27FC236}">
                <a16:creationId xmlns:a16="http://schemas.microsoft.com/office/drawing/2014/main" id="{D74F4AE9-E8F1-DBB2-CF16-9F95A0FBEF8D}"/>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19E745BA-A02F-1FB4-D158-870913762246}"/>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0923094A-FD8D-8E42-B369-8A86A599C344}"/>
              </a:ext>
            </a:extLst>
          </p:cNvPr>
          <p:cNvSpPr>
            <a:spLocks noGrp="1"/>
          </p:cNvSpPr>
          <p:nvPr>
            <p:ph type="body" sz="quarter" idx="14"/>
          </p:nvPr>
        </p:nvSpPr>
        <p:spPr/>
        <p:txBody>
          <a:bodyPr/>
          <a:lstStyle/>
          <a:p>
            <a:endParaRPr lang="en-US"/>
          </a:p>
        </p:txBody>
      </p:sp>
      <p:sp>
        <p:nvSpPr>
          <p:cNvPr id="5" name="Text Placeholder 4">
            <a:extLst>
              <a:ext uri="{FF2B5EF4-FFF2-40B4-BE49-F238E27FC236}">
                <a16:creationId xmlns:a16="http://schemas.microsoft.com/office/drawing/2014/main" id="{801D2BC5-C0C5-5695-C6BF-CDD1CA254344}"/>
              </a:ext>
            </a:extLst>
          </p:cNvPr>
          <p:cNvSpPr>
            <a:spLocks noGrp="1"/>
          </p:cNvSpPr>
          <p:nvPr>
            <p:ph type="body" sz="quarter" idx="15"/>
          </p:nvPr>
        </p:nvSpPr>
        <p:spPr/>
        <p:txBody>
          <a:bodyPr/>
          <a:lstStyle/>
          <a:p>
            <a:endParaRPr lang="en-US"/>
          </a:p>
        </p:txBody>
      </p:sp>
      <p:sp>
        <p:nvSpPr>
          <p:cNvPr id="6" name="Footer Placeholder 5">
            <a:extLst>
              <a:ext uri="{FF2B5EF4-FFF2-40B4-BE49-F238E27FC236}">
                <a16:creationId xmlns:a16="http://schemas.microsoft.com/office/drawing/2014/main" id="{20A4D6D4-B893-EC68-6A39-FDD22D811AD6}"/>
              </a:ext>
            </a:extLst>
          </p:cNvPr>
          <p:cNvSpPr>
            <a:spLocks noGrp="1"/>
          </p:cNvSpPr>
          <p:nvPr>
            <p:ph type="ftr" sz="quarter" idx="16"/>
          </p:nvPr>
        </p:nvSpPr>
        <p:spPr/>
        <p:txBody>
          <a:bodyPr/>
          <a:lstStyle/>
          <a:p>
            <a:r>
              <a:rPr lang="en-US"/>
              <a:t>CONFIDENTIAL | DRAFT</a:t>
            </a:r>
          </a:p>
        </p:txBody>
      </p:sp>
      <p:sp>
        <p:nvSpPr>
          <p:cNvPr id="7" name="Slide Number Placeholder 6">
            <a:extLst>
              <a:ext uri="{FF2B5EF4-FFF2-40B4-BE49-F238E27FC236}">
                <a16:creationId xmlns:a16="http://schemas.microsoft.com/office/drawing/2014/main" id="{B2F373A2-4D4B-7AD0-87CF-A47E7E6CD894}"/>
              </a:ext>
            </a:extLst>
          </p:cNvPr>
          <p:cNvSpPr>
            <a:spLocks noGrp="1"/>
          </p:cNvSpPr>
          <p:nvPr>
            <p:ph type="sldNum" sz="quarter" idx="17"/>
          </p:nvPr>
        </p:nvSpPr>
        <p:spPr/>
        <p:txBody>
          <a:bodyPr/>
          <a:lstStyle/>
          <a:p>
            <a:fld id="{0122C274-3D99-4A24-ADE9-DD3F36DBA14D}" type="slidenum">
              <a:rPr lang="en-US" smtClean="0"/>
              <a:t>26</a:t>
            </a:fld>
            <a:endParaRPr lang="en-US"/>
          </a:p>
        </p:txBody>
      </p:sp>
      <p:sp>
        <p:nvSpPr>
          <p:cNvPr id="8" name="Rectangle 7">
            <a:extLst>
              <a:ext uri="{FF2B5EF4-FFF2-40B4-BE49-F238E27FC236}">
                <a16:creationId xmlns:a16="http://schemas.microsoft.com/office/drawing/2014/main" id="{6C63F035-8969-6893-BAD2-FA4E0555AF0C}"/>
              </a:ext>
            </a:extLst>
          </p:cNvPr>
          <p:cNvSpPr/>
          <p:nvPr/>
        </p:nvSpPr>
        <p:spPr>
          <a:xfrm>
            <a:off x="0" y="0"/>
            <a:ext cx="12192000"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ED2BF4BB-31E9-13EC-5441-8476EADE8093}"/>
              </a:ext>
            </a:extLst>
          </p:cNvPr>
          <p:cNvSpPr/>
          <p:nvPr/>
        </p:nvSpPr>
        <p:spPr>
          <a:xfrm rot="10800000" flipH="1">
            <a:off x="-3175" y="-1334"/>
            <a:ext cx="1348740" cy="3948865"/>
          </a:xfrm>
          <a:prstGeom prst="rtTriangle">
            <a:avLst/>
          </a:prstGeom>
          <a:solidFill>
            <a:schemeClr val="accent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EB725427-FA53-B14B-7031-3A4E46F6B3D0}"/>
              </a:ext>
            </a:extLst>
          </p:cNvPr>
          <p:cNvSpPr/>
          <p:nvPr/>
        </p:nvSpPr>
        <p:spPr>
          <a:xfrm rot="10800000" flipH="1" flipV="1">
            <a:off x="-3176" y="3377025"/>
            <a:ext cx="1107147" cy="3480975"/>
          </a:xfrm>
          <a:prstGeom prst="rtTriangle">
            <a:avLst/>
          </a:prstGeom>
          <a:solidFill>
            <a:schemeClr val="tx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a:extLst>
              <a:ext uri="{FF2B5EF4-FFF2-40B4-BE49-F238E27FC236}">
                <a16:creationId xmlns:a16="http://schemas.microsoft.com/office/drawing/2014/main" id="{55927284-ECC1-EDED-B630-F0F9C85B441B}"/>
              </a:ext>
            </a:extLst>
          </p:cNvPr>
          <p:cNvSpPr/>
          <p:nvPr/>
        </p:nvSpPr>
        <p:spPr>
          <a:xfrm rot="10800000">
            <a:off x="10381784" y="-1332"/>
            <a:ext cx="1807035" cy="6027038"/>
          </a:xfrm>
          <a:prstGeom prst="rtTriangle">
            <a:avLst/>
          </a:prstGeom>
          <a:solidFill>
            <a:schemeClr val="accent4">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EF5B8AA5-C293-B785-A893-69470D98A9B9}"/>
              </a:ext>
            </a:extLst>
          </p:cNvPr>
          <p:cNvSpPr/>
          <p:nvPr/>
        </p:nvSpPr>
        <p:spPr>
          <a:xfrm rot="10800000" flipV="1">
            <a:off x="10268581" y="1308735"/>
            <a:ext cx="1923418" cy="5549551"/>
          </a:xfrm>
          <a:prstGeom prst="rtTriangle">
            <a:avLst/>
          </a:prstGeom>
          <a:solidFill>
            <a:schemeClr val="accent3">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25B311A0-B546-3569-7E6F-3498FAD7AD82}"/>
              </a:ext>
            </a:extLst>
          </p:cNvPr>
          <p:cNvSpPr/>
          <p:nvPr/>
        </p:nvSpPr>
        <p:spPr>
          <a:xfrm rot="10800000" flipV="1">
            <a:off x="11487149" y="1308162"/>
            <a:ext cx="708025" cy="5549551"/>
          </a:xfrm>
          <a:prstGeom prst="rtTriangle">
            <a:avLst/>
          </a:prstGeom>
          <a:solidFill>
            <a:schemeClr val="accent4">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0408C948-FBF2-03D7-B67D-31189B6B859C}"/>
              </a:ext>
            </a:extLst>
          </p:cNvPr>
          <p:cNvSpPr txBox="1">
            <a:spLocks/>
          </p:cNvSpPr>
          <p:nvPr>
            <p:custDataLst>
              <p:tags r:id="rId3"/>
            </p:custDataLst>
          </p:nvPr>
        </p:nvSpPr>
        <p:spPr>
          <a:xfrm>
            <a:off x="1643888" y="2539863"/>
            <a:ext cx="7982712" cy="1778274"/>
          </a:xfrm>
          <a:prstGeom prst="rect">
            <a:avLst/>
          </a:prstGeom>
        </p:spPr>
        <p:txBody>
          <a:bodyPr vert="horz" lIns="91440" tIns="45720" rIns="91440" bIns="0" rtlCol="0" anchor="ctr">
            <a:normAutofit/>
          </a:bodyPr>
          <a:lst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a:lstStyle>
          <a:p>
            <a:r>
              <a:rPr lang="da-DK" sz="2400" dirty="0" err="1">
                <a:solidFill>
                  <a:schemeClr val="bg1"/>
                </a:solidFill>
                <a:latin typeface="+mn-lt"/>
              </a:rPr>
              <a:t>Thank you</a:t>
            </a:r>
            <a:endParaRPr lang="en-US" sz="2400" dirty="0">
              <a:solidFill>
                <a:schemeClr val="bg1"/>
              </a:solidFill>
              <a:latin typeface="+mn-lt"/>
            </a:endParaRPr>
          </a:p>
        </p:txBody>
      </p:sp>
      <p:sp>
        <p:nvSpPr>
          <p:cNvPr id="14" name="Footer Placeholder 17">
            <a:extLst>
              <a:ext uri="{FF2B5EF4-FFF2-40B4-BE49-F238E27FC236}">
                <a16:creationId xmlns:a16="http://schemas.microsoft.com/office/drawing/2014/main" id="{F313792E-F1E8-F60B-DF3A-1C4676B4E3D8}"/>
              </a:ext>
            </a:extLst>
          </p:cNvPr>
          <p:cNvSpPr txBox="1">
            <a:spLocks/>
          </p:cNvSpPr>
          <p:nvPr/>
        </p:nvSpPr>
        <p:spPr>
          <a:xfrm>
            <a:off x="1643888"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custDataLst>
      <p:tags r:id="rId1"/>
    </p:custDataLst>
    <p:extLst>
      <p:ext uri="{BB962C8B-B14F-4D97-AF65-F5344CB8AC3E}">
        <p14:creationId xmlns:p14="http://schemas.microsoft.com/office/powerpoint/2010/main" val="2613832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BB170-331D-17C0-BFCB-D5E41FBAEC80}"/>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8483A037-A4AC-2A9C-6257-6B4564CC7BD4}"/>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3" imgW="7772400" imgH="10058400" progId="TCLayout.ActiveDocument.1">
                  <p:embed/>
                </p:oleObj>
              </mc:Choice>
              <mc:Fallback>
                <p:oleObj name="think-cell Slide" r:id="rId13" imgW="7772400" imgH="10058400" progId="TCLayout.ActiveDocument.1">
                  <p:embed/>
                  <p:pic>
                    <p:nvPicPr>
                      <p:cNvPr id="7" name="think-cell data - do not delete" hidden="1">
                        <a:extLst>
                          <a:ext uri="{FF2B5EF4-FFF2-40B4-BE49-F238E27FC236}">
                            <a16:creationId xmlns:a16="http://schemas.microsoft.com/office/drawing/2014/main" id="{8483A037-A4AC-2A9C-6257-6B4564CC7BD4}"/>
                          </a:ext>
                        </a:extLst>
                      </p:cNvPr>
                      <p:cNvPicPr/>
                      <p:nvPr/>
                    </p:nvPicPr>
                    <p:blipFill>
                      <a:blip r:embed="rId1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D7CCFC06-CA9C-3465-4196-45EFD30C485A}"/>
              </a:ext>
            </a:extLst>
          </p:cNvPr>
          <p:cNvSpPr>
            <a:spLocks noGrp="1"/>
          </p:cNvSpPr>
          <p:nvPr>
            <p:ph type="title"/>
            <p:custDataLst>
              <p:tags r:id="rId3"/>
            </p:custDataLst>
          </p:nvPr>
        </p:nvSpPr>
        <p:spPr/>
        <p:txBody>
          <a:bodyPr vert="horz">
            <a:normAutofit/>
          </a:bodyPr>
          <a:lstStyle/>
          <a:p>
            <a:r>
              <a:rPr lang="en-US"/>
              <a:t>Executive Summary</a:t>
            </a:r>
          </a:p>
        </p:txBody>
      </p:sp>
      <p:sp>
        <p:nvSpPr>
          <p:cNvPr id="4" name="Text Placeholder 3">
            <a:extLst>
              <a:ext uri="{FF2B5EF4-FFF2-40B4-BE49-F238E27FC236}">
                <a16:creationId xmlns:a16="http://schemas.microsoft.com/office/drawing/2014/main" id="{5BC58D90-4E14-8787-9228-CDF7FDA1B223}"/>
              </a:ext>
            </a:extLst>
          </p:cNvPr>
          <p:cNvSpPr>
            <a:spLocks noGrp="1"/>
          </p:cNvSpPr>
          <p:nvPr>
            <p:ph type="body" sz="quarter" idx="14"/>
            <p:custDataLst>
              <p:tags r:id="rId4"/>
            </p:custDataLst>
          </p:nvPr>
        </p:nvSpPr>
        <p:spPr/>
        <p:txBody>
          <a:bodyPr/>
          <a:lstStyle/>
          <a:p>
            <a:r>
              <a:rPr lang="en-US"/>
              <a:t>Summary</a:t>
            </a:r>
          </a:p>
        </p:txBody>
      </p:sp>
      <p:sp>
        <p:nvSpPr>
          <p:cNvPr id="5" name="Text Placeholder 4">
            <a:extLst>
              <a:ext uri="{FF2B5EF4-FFF2-40B4-BE49-F238E27FC236}">
                <a16:creationId xmlns:a16="http://schemas.microsoft.com/office/drawing/2014/main" id="{E6A0B5EB-F2FD-E973-1BCF-AFC5DE2DC71F}"/>
              </a:ext>
            </a:extLst>
          </p:cNvPr>
          <p:cNvSpPr>
            <a:spLocks noGrp="1"/>
          </p:cNvSpPr>
          <p:nvPr>
            <p:ph type="body" sz="quarter" idx="15"/>
            <p:custDataLst>
              <p:tags r:id="rId5"/>
            </p:custDataLst>
          </p:nvPr>
        </p:nvSpPr>
        <p:spPr/>
        <p:txBody>
          <a:bodyPr/>
          <a:lstStyle/>
          <a:p>
            <a:r>
              <a:rPr lang="en-US"/>
              <a:t>MedEssenceAI offers a compelling investment with proven product-market fit, advanced AI technology specialized for the German medical market, a large and growing addressable market, robust unit economics, and a clear scalable growth path toward profitability and market leadership.</a:t>
            </a:r>
          </a:p>
        </p:txBody>
      </p:sp>
      <p:sp>
        <p:nvSpPr>
          <p:cNvPr id="6" name="Google Shape;703;p114">
            <a:extLst>
              <a:ext uri="{FF2B5EF4-FFF2-40B4-BE49-F238E27FC236}">
                <a16:creationId xmlns:a16="http://schemas.microsoft.com/office/drawing/2014/main" id="{A8236E1D-EA60-B862-DD29-DF0D8B950433}"/>
              </a:ext>
            </a:extLst>
          </p:cNvPr>
          <p:cNvSpPr txBox="1"/>
          <p:nvPr>
            <p:custDataLst>
              <p:tags r:id="rId6"/>
            </p:custDataLst>
          </p:nvPr>
        </p:nvSpPr>
        <p:spPr>
          <a:xfrm>
            <a:off x="436564" y="2686409"/>
            <a:ext cx="3538671" cy="3282979"/>
          </a:xfrm>
          <a:prstGeom prst="rect">
            <a:avLst/>
          </a:prstGeom>
          <a:noFill/>
          <a:ln>
            <a:noFill/>
          </a:ln>
        </p:spPr>
        <p:txBody>
          <a:bodyPr spcFirstLastPara="1" wrap="square" lIns="91440" tIns="45720" rIns="91440" bIns="45720" anchor="t" anchorCtr="0">
            <a:normAutofit/>
          </a:bodyPr>
          <a:lstStyle/>
          <a:p>
            <a:pPr>
              <a:spcAft>
                <a:spcPts val="1200"/>
              </a:spcAft>
            </a:pPr>
            <a:r>
              <a:rPr lang="en-US" sz="1200"/>
              <a:t>Transforms $45B+ healthcare documentation market with AI-powered transcription and analysis.
Delivers immediate ROI for radiology practices through significant time savings and accuracy.
Builds toward a comprehensive medical AI platform with scalable SaaS model and data moat.
Strong unit economics with high gross margins and efficient customer acquisition dynamics.
Clear path to scale supported by multi-LLM architecture and specialized German medical integration.</a:t>
            </a:r>
          </a:p>
        </p:txBody>
      </p:sp>
      <p:sp>
        <p:nvSpPr>
          <p:cNvPr id="8" name="Google Shape;10527;p9415">
            <a:extLst>
              <a:ext uri="{FF2B5EF4-FFF2-40B4-BE49-F238E27FC236}">
                <a16:creationId xmlns:a16="http://schemas.microsoft.com/office/drawing/2014/main" id="{E51EF1E4-7C03-FC5F-CEFE-F2F1BFF7CACD}"/>
              </a:ext>
            </a:extLst>
          </p:cNvPr>
          <p:cNvSpPr txBox="1"/>
          <p:nvPr>
            <p:custDataLst>
              <p:tags r:id="rId7"/>
            </p:custDataLst>
          </p:nvPr>
        </p:nvSpPr>
        <p:spPr>
          <a:xfrm>
            <a:off x="457201" y="2137736"/>
            <a:ext cx="3518034" cy="394297"/>
          </a:xfrm>
          <a:prstGeom prst="rect">
            <a:avLst/>
          </a:prstGeom>
          <a:noFill/>
          <a:ln>
            <a:noFill/>
          </a:ln>
        </p:spPr>
        <p:txBody>
          <a:bodyPr spcFirstLastPara="1" wrap="square" lIns="45720" tIns="45720" rIns="45720" bIns="45720" anchor="ctr" anchorCtr="0">
            <a:normAutofit/>
          </a:bodyPr>
          <a:lstStyle/>
          <a:p>
            <a:pPr>
              <a:buSzPts val="1100"/>
            </a:pPr>
            <a:r>
              <a:rPr lang="en-US" sz="1200" b="1"/>
              <a:t>Investment Thesis</a:t>
            </a:r>
          </a:p>
        </p:txBody>
      </p:sp>
      <p:sp>
        <p:nvSpPr>
          <p:cNvPr id="10" name="Google Shape;703;p114">
            <a:extLst>
              <a:ext uri="{FF2B5EF4-FFF2-40B4-BE49-F238E27FC236}">
                <a16:creationId xmlns:a16="http://schemas.microsoft.com/office/drawing/2014/main" id="{29D70B0E-EACF-811D-CA52-526F540554DA}"/>
              </a:ext>
            </a:extLst>
          </p:cNvPr>
          <p:cNvSpPr txBox="1"/>
          <p:nvPr>
            <p:custDataLst>
              <p:tags r:id="rId8"/>
            </p:custDataLst>
          </p:nvPr>
        </p:nvSpPr>
        <p:spPr>
          <a:xfrm>
            <a:off x="4329382" y="2684477"/>
            <a:ext cx="3538670" cy="3282979"/>
          </a:xfrm>
          <a:prstGeom prst="rect">
            <a:avLst/>
          </a:prstGeom>
          <a:noFill/>
          <a:ln>
            <a:noFill/>
          </a:ln>
        </p:spPr>
        <p:txBody>
          <a:bodyPr spcFirstLastPara="1" wrap="square" lIns="91440" tIns="45720" rIns="91440" bIns="45720" anchor="t" anchorCtr="0">
            <a:normAutofit fontScale="92500"/>
          </a:bodyPr>
          <a:lstStyle/>
          <a:p>
            <a:pPr>
              <a:spcAft>
                <a:spcPts val="1200"/>
              </a:spcAft>
            </a:pPr>
            <a:r>
              <a:rPr lang="en-US" sz="1200"/>
              <a:t>Product-Market Fit: Over 30% time savings validated with pilot customers enhancing workflow efficiency.
Technology Advantage: Multi-LLM AI system achieving 99%+ transcription accuracy tailored for German medical terminology.
Market Size: $45.2B healthcare documentation TAM growing at 8.3% CAGR, with €850M radiology market in German-speaking region.
Unit Economics: LTV/CAC ratio of 3:1 by Year 3, 85%+ gross margins, and positive EBITDA by Year 3.
Growth Path: SaaS subscription model with network effects, expanding from radiology to multi-specialty and AI diagnostics.</a:t>
            </a:r>
          </a:p>
        </p:txBody>
      </p:sp>
      <p:sp>
        <p:nvSpPr>
          <p:cNvPr id="12" name="Google Shape;10527;p9415">
            <a:extLst>
              <a:ext uri="{FF2B5EF4-FFF2-40B4-BE49-F238E27FC236}">
                <a16:creationId xmlns:a16="http://schemas.microsoft.com/office/drawing/2014/main" id="{FE910385-5296-8DF7-1CB9-F5E5F73E1A3A}"/>
              </a:ext>
            </a:extLst>
          </p:cNvPr>
          <p:cNvSpPr txBox="1"/>
          <p:nvPr>
            <p:custDataLst>
              <p:tags r:id="rId9"/>
            </p:custDataLst>
          </p:nvPr>
        </p:nvSpPr>
        <p:spPr>
          <a:xfrm>
            <a:off x="4329381" y="2135804"/>
            <a:ext cx="3538671" cy="394297"/>
          </a:xfrm>
          <a:prstGeom prst="rect">
            <a:avLst/>
          </a:prstGeom>
          <a:noFill/>
          <a:ln>
            <a:noFill/>
          </a:ln>
        </p:spPr>
        <p:txBody>
          <a:bodyPr spcFirstLastPara="1" wrap="square" lIns="45720" tIns="45720" rIns="45720" bIns="45720" anchor="ctr" anchorCtr="0">
            <a:normAutofit/>
          </a:bodyPr>
          <a:lstStyle/>
          <a:p>
            <a:pPr>
              <a:buSzPts val="1100"/>
            </a:pPr>
            <a:r>
              <a:rPr lang="en-US" sz="1200" b="1"/>
              <a:t>Key Highlights</a:t>
            </a:r>
          </a:p>
        </p:txBody>
      </p:sp>
      <p:sp>
        <p:nvSpPr>
          <p:cNvPr id="14" name="Google Shape;703;p114">
            <a:extLst>
              <a:ext uri="{FF2B5EF4-FFF2-40B4-BE49-F238E27FC236}">
                <a16:creationId xmlns:a16="http://schemas.microsoft.com/office/drawing/2014/main" id="{97279EA9-87AD-DE02-4CC0-BF905FB8CA0B}"/>
              </a:ext>
            </a:extLst>
          </p:cNvPr>
          <p:cNvSpPr txBox="1"/>
          <p:nvPr>
            <p:custDataLst>
              <p:tags r:id="rId10"/>
            </p:custDataLst>
          </p:nvPr>
        </p:nvSpPr>
        <p:spPr>
          <a:xfrm>
            <a:off x="8222198" y="2684477"/>
            <a:ext cx="3538669" cy="3282979"/>
          </a:xfrm>
          <a:prstGeom prst="rect">
            <a:avLst/>
          </a:prstGeom>
          <a:noFill/>
          <a:ln>
            <a:noFill/>
          </a:ln>
        </p:spPr>
        <p:txBody>
          <a:bodyPr spcFirstLastPara="1" wrap="square" lIns="91440" tIns="45720" rIns="91440" bIns="45720" anchor="t" anchorCtr="0">
            <a:normAutofit/>
          </a:bodyPr>
          <a:lstStyle/>
          <a:p>
            <a:pPr>
              <a:spcAft>
                <a:spcPts val="1200"/>
              </a:spcAft>
            </a:pPr>
            <a:r>
              <a:rPr lang="en-US" sz="1200" dirty="0"/>
              <a:t>Focus on German-speaking DACH region's radiology practices and hospitals with strong digital adoption.
Targeting 4.8% market share (€40.8M ARR) within 5 years through direct sales, channel partnerships, and product-led growth.
Strategic expansion planned into multi-specialty transcription and AI-powered insights by Year 5.
Operational excellence with 99.9% uptime, customer retention over 90%, and continual technology improvements.
Strong investor interest with clear exit opportunities including strategic acquirers </a:t>
            </a:r>
          </a:p>
        </p:txBody>
      </p:sp>
      <p:sp>
        <p:nvSpPr>
          <p:cNvPr id="16" name="Google Shape;10527;p9415">
            <a:extLst>
              <a:ext uri="{FF2B5EF4-FFF2-40B4-BE49-F238E27FC236}">
                <a16:creationId xmlns:a16="http://schemas.microsoft.com/office/drawing/2014/main" id="{3C12952E-5FBA-C6A6-E1C5-41CF7C445D1B}"/>
              </a:ext>
            </a:extLst>
          </p:cNvPr>
          <p:cNvSpPr txBox="1"/>
          <p:nvPr>
            <p:custDataLst>
              <p:tags r:id="rId11"/>
            </p:custDataLst>
          </p:nvPr>
        </p:nvSpPr>
        <p:spPr>
          <a:xfrm>
            <a:off x="8222198" y="2135804"/>
            <a:ext cx="3538672" cy="394297"/>
          </a:xfrm>
          <a:prstGeom prst="rect">
            <a:avLst/>
          </a:prstGeom>
          <a:noFill/>
          <a:ln>
            <a:noFill/>
          </a:ln>
        </p:spPr>
        <p:txBody>
          <a:bodyPr spcFirstLastPara="1" wrap="square" lIns="45720" tIns="45720" rIns="45720" bIns="45720" anchor="ctr" anchorCtr="0">
            <a:normAutofit/>
          </a:bodyPr>
          <a:lstStyle/>
          <a:p>
            <a:pPr>
              <a:buSzPts val="1100"/>
            </a:pPr>
            <a:r>
              <a:rPr lang="en-US" sz="1200" b="1"/>
              <a:t>Market &amp; Growth Strategy</a:t>
            </a:r>
          </a:p>
        </p:txBody>
      </p:sp>
      <p:cxnSp>
        <p:nvCxnSpPr>
          <p:cNvPr id="22" name="Straight Connector 21">
            <a:extLst>
              <a:ext uri="{FF2B5EF4-FFF2-40B4-BE49-F238E27FC236}">
                <a16:creationId xmlns:a16="http://schemas.microsoft.com/office/drawing/2014/main" id="{A6630E27-1298-4612-B25D-6DA7AB6CA2B9}"/>
              </a:ext>
            </a:extLst>
          </p:cNvPr>
          <p:cNvCxnSpPr>
            <a:cxnSpLocks/>
          </p:cNvCxnSpPr>
          <p:nvPr/>
        </p:nvCxnSpPr>
        <p:spPr>
          <a:xfrm flipH="1">
            <a:off x="436564" y="2532033"/>
            <a:ext cx="3538671"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CDE206CF-CA78-C002-0A62-D145D0FB52AF}"/>
              </a:ext>
            </a:extLst>
          </p:cNvPr>
          <p:cNvCxnSpPr>
            <a:cxnSpLocks/>
          </p:cNvCxnSpPr>
          <p:nvPr/>
        </p:nvCxnSpPr>
        <p:spPr>
          <a:xfrm flipH="1">
            <a:off x="4329381" y="2530101"/>
            <a:ext cx="3538671"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02783B7A-1ED1-6C5B-DC05-0EA07A7A2498}"/>
              </a:ext>
            </a:extLst>
          </p:cNvPr>
          <p:cNvCxnSpPr>
            <a:cxnSpLocks/>
          </p:cNvCxnSpPr>
          <p:nvPr/>
        </p:nvCxnSpPr>
        <p:spPr>
          <a:xfrm flipH="1">
            <a:off x="8151904" y="2532033"/>
            <a:ext cx="3538671"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sp>
        <p:nvSpPr>
          <p:cNvPr id="9" name="Footer Placeholder 8">
            <a:extLst>
              <a:ext uri="{FF2B5EF4-FFF2-40B4-BE49-F238E27FC236}">
                <a16:creationId xmlns:a16="http://schemas.microsoft.com/office/drawing/2014/main" id="{9C250874-5F26-30A2-D60B-72BFEFCB6224}"/>
              </a:ext>
            </a:extLst>
          </p:cNvPr>
          <p:cNvSpPr>
            <a:spLocks noGrp="1"/>
          </p:cNvSpPr>
          <p:nvPr>
            <p:ph type="ftr" sz="quarter" idx="16"/>
          </p:nvPr>
        </p:nvSpPr>
        <p:spPr/>
        <p:txBody>
          <a:bodyPr/>
          <a:lstStyle/>
          <a:p>
            <a:r>
              <a:rPr lang="en-US"/>
              <a:t>CONFIDENTIAL | DRAFT</a:t>
            </a:r>
          </a:p>
        </p:txBody>
      </p:sp>
      <p:sp>
        <p:nvSpPr>
          <p:cNvPr id="11" name="Slide Number Placeholder 10">
            <a:extLst>
              <a:ext uri="{FF2B5EF4-FFF2-40B4-BE49-F238E27FC236}">
                <a16:creationId xmlns:a16="http://schemas.microsoft.com/office/drawing/2014/main" id="{C8E7030A-80BB-E1C3-F10A-AFED41F38E46}"/>
              </a:ext>
            </a:extLst>
          </p:cNvPr>
          <p:cNvSpPr>
            <a:spLocks noGrp="1"/>
          </p:cNvSpPr>
          <p:nvPr>
            <p:ph type="sldNum" sz="quarter" idx="17"/>
          </p:nvPr>
        </p:nvSpPr>
        <p:spPr/>
        <p:txBody>
          <a:bodyPr/>
          <a:lstStyle/>
          <a:p>
            <a:fld id="{0122C274-3D99-4A24-ADE9-DD3F36DBA14D}" type="slidenum">
              <a:rPr lang="en-US" smtClean="0"/>
              <a:t>3</a:t>
            </a:fld>
            <a:endParaRPr lang="en-US"/>
          </a:p>
        </p:txBody>
      </p:sp>
    </p:spTree>
    <p:custDataLst>
      <p:tags r:id="rId1"/>
    </p:custDataLst>
    <p:extLst>
      <p:ext uri="{BB962C8B-B14F-4D97-AF65-F5344CB8AC3E}">
        <p14:creationId xmlns:p14="http://schemas.microsoft.com/office/powerpoint/2010/main" val="779547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5D855-A92A-B403-1C2D-9F4A77C6FF5F}"/>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6FAFBB5-B1C0-7AAB-5998-993A182FA0BF}"/>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3" imgW="7772400" imgH="10058400" progId="TCLayout.ActiveDocument.1">
                  <p:embed/>
                </p:oleObj>
              </mc:Choice>
              <mc:Fallback>
                <p:oleObj name="think-cell Slide" r:id="rId13" imgW="7772400" imgH="10058400" progId="TCLayout.ActiveDocument.1">
                  <p:embed/>
                  <p:pic>
                    <p:nvPicPr>
                      <p:cNvPr id="5" name="think-cell data - do not delete" hidden="1">
                        <a:extLst>
                          <a:ext uri="{FF2B5EF4-FFF2-40B4-BE49-F238E27FC236}">
                            <a16:creationId xmlns:a16="http://schemas.microsoft.com/office/drawing/2014/main" id="{76FAFBB5-B1C0-7AAB-5998-993A182FA0BF}"/>
                          </a:ext>
                        </a:extLst>
                      </p:cNvPr>
                      <p:cNvPicPr/>
                      <p:nvPr/>
                    </p:nvPicPr>
                    <p:blipFill>
                      <a:blip r:embed="rId1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DA219C9B-B12D-37B2-DE65-1C46235D4E05}"/>
              </a:ext>
            </a:extLst>
          </p:cNvPr>
          <p:cNvSpPr>
            <a:spLocks noGrp="1"/>
          </p:cNvSpPr>
          <p:nvPr>
            <p:ph type="title"/>
            <p:custDataLst>
              <p:tags r:id="rId3"/>
            </p:custDataLst>
          </p:nvPr>
        </p:nvSpPr>
        <p:spPr/>
        <p:txBody>
          <a:bodyPr vert="horz">
            <a:normAutofit/>
          </a:bodyPr>
          <a:lstStyle/>
          <a:p>
            <a:r>
              <a:rPr lang="en-US"/>
              <a:t>Market Opportunity &amp; Analysis</a:t>
            </a:r>
          </a:p>
        </p:txBody>
      </p:sp>
      <p:sp>
        <p:nvSpPr>
          <p:cNvPr id="4" name="Text Placeholder 3">
            <a:extLst>
              <a:ext uri="{FF2B5EF4-FFF2-40B4-BE49-F238E27FC236}">
                <a16:creationId xmlns:a16="http://schemas.microsoft.com/office/drawing/2014/main" id="{3E1A6B81-A383-139E-5148-612F7097BDDC}"/>
              </a:ext>
            </a:extLst>
          </p:cNvPr>
          <p:cNvSpPr>
            <a:spLocks noGrp="1"/>
          </p:cNvSpPr>
          <p:nvPr>
            <p:ph type="body" sz="quarter" idx="14"/>
            <p:custDataLst>
              <p:tags r:id="rId4"/>
            </p:custDataLst>
          </p:nvPr>
        </p:nvSpPr>
        <p:spPr/>
        <p:txBody>
          <a:bodyPr/>
          <a:lstStyle/>
          <a:p>
            <a:r>
              <a:rPr lang="en-US"/>
              <a:t>Market</a:t>
            </a:r>
          </a:p>
        </p:txBody>
      </p:sp>
      <p:sp>
        <p:nvSpPr>
          <p:cNvPr id="11" name="Text Placeholder 10">
            <a:extLst>
              <a:ext uri="{FF2B5EF4-FFF2-40B4-BE49-F238E27FC236}">
                <a16:creationId xmlns:a16="http://schemas.microsoft.com/office/drawing/2014/main" id="{9EF7CA72-27C8-6123-ADF6-322F348D2406}"/>
              </a:ext>
            </a:extLst>
          </p:cNvPr>
          <p:cNvSpPr>
            <a:spLocks noGrp="1"/>
          </p:cNvSpPr>
          <p:nvPr>
            <p:ph type="body" sz="quarter" idx="15"/>
            <p:custDataLst>
              <p:tags r:id="rId5"/>
            </p:custDataLst>
          </p:nvPr>
        </p:nvSpPr>
        <p:spPr>
          <a:xfrm>
            <a:off x="457200" y="1162209"/>
            <a:ext cx="11274425" cy="617537"/>
          </a:xfrm>
          <a:solidFill>
            <a:schemeClr val="accent4"/>
          </a:solidFill>
        </p:spPr>
        <p:txBody>
          <a:bodyPr lIns="91440" tIns="45720" rIns="91440" bIns="45720" anchor="ctr"/>
          <a:lstStyle/>
          <a:p>
            <a:r>
              <a:rPr lang="en-US" b="1">
                <a:solidFill>
                  <a:schemeClr val="bg1"/>
                </a:solidFill>
              </a:rPr>
              <a:t>The healthcare documentation market is a rapidly growing $45B+ opportunity with strong digital adoption in the German-speaking DACH region. MedEssenceAI targets a sizable radiology transcription niche with clear growth potential from 0.5% to 4.8% market share over five years, supported by a robust serviceable market and high digital readiness.</a:t>
            </a:r>
          </a:p>
        </p:txBody>
      </p:sp>
      <p:sp>
        <p:nvSpPr>
          <p:cNvPr id="13" name="Google Shape;703;p114">
            <a:extLst>
              <a:ext uri="{FF2B5EF4-FFF2-40B4-BE49-F238E27FC236}">
                <a16:creationId xmlns:a16="http://schemas.microsoft.com/office/drawing/2014/main" id="{6E567C8B-61AC-492F-C455-1320EAD724D0}"/>
              </a:ext>
            </a:extLst>
          </p:cNvPr>
          <p:cNvSpPr txBox="1"/>
          <p:nvPr>
            <p:custDataLst>
              <p:tags r:id="rId6"/>
            </p:custDataLst>
          </p:nvPr>
        </p:nvSpPr>
        <p:spPr>
          <a:xfrm>
            <a:off x="2146061" y="1918438"/>
            <a:ext cx="9600197" cy="1371600"/>
          </a:xfrm>
          <a:prstGeom prst="rect">
            <a:avLst/>
          </a:prstGeom>
          <a:noFill/>
          <a:ln>
            <a:noFill/>
          </a:ln>
        </p:spPr>
        <p:txBody>
          <a:bodyPr spcFirstLastPara="1" wrap="square" lIns="45720" tIns="45720" rIns="45720" bIns="45720" anchor="t" anchorCtr="0">
            <a:normAutofit/>
          </a:bodyPr>
          <a:lstStyle/>
          <a:p>
            <a:pPr marL="171450" indent="-171450">
              <a:spcAft>
                <a:spcPts val="200"/>
              </a:spcAft>
              <a:buFont typeface="Arial" panose="020B0604020202020204" pitchFamily="34" charset="0"/>
              <a:buChar char="•"/>
            </a:pPr>
            <a:r>
              <a:rPr lang="en-US" sz="1200"/>
              <a:t>Healthcare documentation market valued at $45.2B in 2024, projected to grow to $72.8B by 2030 at an 8.3% CAGR.
Medical transcription services represent an $8.1B global market growing at 6.2% CAGR.
Radiology transcription is a $2.4B subset with a significant 30% digital penetration gap, indicating room for growth.
The expanding healthcare AI and documentation automation trends drive sustained market expansion.
Growing demand for accuracy and efficiency in medical record keeping fuels TAM growth.</a:t>
            </a:r>
          </a:p>
        </p:txBody>
      </p:sp>
      <p:sp>
        <p:nvSpPr>
          <p:cNvPr id="15" name="Google Shape;10527;p9415">
            <a:extLst>
              <a:ext uri="{FF2B5EF4-FFF2-40B4-BE49-F238E27FC236}">
                <a16:creationId xmlns:a16="http://schemas.microsoft.com/office/drawing/2014/main" id="{A8AE2B3A-8055-2649-65E3-1B60E0DA08A8}"/>
              </a:ext>
            </a:extLst>
          </p:cNvPr>
          <p:cNvSpPr txBox="1"/>
          <p:nvPr>
            <p:custDataLst>
              <p:tags r:id="rId7"/>
            </p:custDataLst>
          </p:nvPr>
        </p:nvSpPr>
        <p:spPr>
          <a:xfrm>
            <a:off x="457201" y="1918438"/>
            <a:ext cx="1533642" cy="1371600"/>
          </a:xfrm>
          <a:prstGeom prst="rect">
            <a:avLst/>
          </a:prstGeom>
          <a:noFill/>
          <a:ln>
            <a:noFill/>
          </a:ln>
        </p:spPr>
        <p:txBody>
          <a:bodyPr spcFirstLastPara="1" wrap="square" lIns="91440" tIns="91440" rIns="91440" bIns="91440" anchor="t" anchorCtr="0">
            <a:normAutofit/>
          </a:bodyPr>
          <a:lstStyle/>
          <a:p>
            <a:pPr>
              <a:buSzPts val="1100"/>
            </a:pPr>
            <a:r>
              <a:rPr lang="en-US" sz="1200" b="1"/>
              <a:t>Total Addressable Market (TAM)</a:t>
            </a:r>
          </a:p>
        </p:txBody>
      </p:sp>
      <p:sp>
        <p:nvSpPr>
          <p:cNvPr id="17" name="Google Shape;703;p114">
            <a:extLst>
              <a:ext uri="{FF2B5EF4-FFF2-40B4-BE49-F238E27FC236}">
                <a16:creationId xmlns:a16="http://schemas.microsoft.com/office/drawing/2014/main" id="{66E5873F-19D2-D45E-CF26-BAF2E0FFF329}"/>
              </a:ext>
            </a:extLst>
          </p:cNvPr>
          <p:cNvSpPr txBox="1"/>
          <p:nvPr>
            <p:custDataLst>
              <p:tags r:id="rId8"/>
            </p:custDataLst>
          </p:nvPr>
        </p:nvSpPr>
        <p:spPr>
          <a:xfrm>
            <a:off x="2146061" y="3447516"/>
            <a:ext cx="9600197" cy="1371600"/>
          </a:xfrm>
          <a:prstGeom prst="rect">
            <a:avLst/>
          </a:prstGeom>
          <a:noFill/>
          <a:ln>
            <a:noFill/>
          </a:ln>
        </p:spPr>
        <p:txBody>
          <a:bodyPr spcFirstLastPara="1" wrap="square" lIns="45720" tIns="45720" rIns="45720" bIns="45720" anchor="t" anchorCtr="0">
            <a:normAutofit/>
          </a:bodyPr>
          <a:lstStyle>
            <a:defPPr>
              <a:defRPr lang="en-US"/>
            </a:defPPr>
            <a:lvl1pPr marL="171450" indent="-171450">
              <a:spcAft>
                <a:spcPts val="200"/>
              </a:spcAft>
              <a:buFont typeface="Arial" panose="020B0604020202020204" pitchFamily="34" charset="0"/>
              <a:buChar char="•"/>
              <a:defRPr sz="1200"/>
            </a:lvl1pPr>
          </a:lstStyle>
          <a:p>
            <a:pPr marL="171450" indent="-171450">
              <a:spcAft>
                <a:spcPts val="200"/>
              </a:spcAft>
              <a:buFont typeface="Arial" panose="020B0604020202020204" pitchFamily="34" charset="0"/>
              <a:buChar char="•"/>
            </a:pPr>
            <a:r>
              <a:rPr lang="en-US" sz="1200"/>
              <a:t>Focused on the German-speaking DACH region's €850M radiology documentation market.
Targets 2,400+ radiology practices and 180+ hospitals with radiology departments in the region.
Digital adoption is strong with 68% of practices using practice management software, indicating readiness for AI transcription.
Market dynamics favor early AI-driven solutions to capture efficiency gains in radiology workflows.
SAM reflects a well-defined, high-potential segment aligned with MedEssenceAI’s German medical specialization.</a:t>
            </a:r>
          </a:p>
        </p:txBody>
      </p:sp>
      <p:sp>
        <p:nvSpPr>
          <p:cNvPr id="18" name="Google Shape;10527;p9415">
            <a:extLst>
              <a:ext uri="{FF2B5EF4-FFF2-40B4-BE49-F238E27FC236}">
                <a16:creationId xmlns:a16="http://schemas.microsoft.com/office/drawing/2014/main" id="{179A4140-BA94-2F8D-AEB5-5FC78E836C02}"/>
              </a:ext>
            </a:extLst>
          </p:cNvPr>
          <p:cNvSpPr txBox="1"/>
          <p:nvPr>
            <p:custDataLst>
              <p:tags r:id="rId9"/>
            </p:custDataLst>
          </p:nvPr>
        </p:nvSpPr>
        <p:spPr>
          <a:xfrm>
            <a:off x="457200" y="3447516"/>
            <a:ext cx="1533643" cy="1371600"/>
          </a:xfrm>
          <a:prstGeom prst="rect">
            <a:avLst/>
          </a:prstGeom>
          <a:noFill/>
          <a:ln>
            <a:noFill/>
          </a:ln>
        </p:spPr>
        <p:txBody>
          <a:bodyPr spcFirstLastPara="1" wrap="square" lIns="91440" tIns="91440" rIns="91440" bIns="91440" anchor="t" anchorCtr="0">
            <a:normAutofit/>
          </a:bodyPr>
          <a:lstStyle/>
          <a:p>
            <a:pPr>
              <a:buSzPts val="1100"/>
            </a:pPr>
            <a:r>
              <a:rPr lang="en-US" sz="1200" b="1"/>
              <a:t>Serviceable Addressable Market (SAM)</a:t>
            </a:r>
          </a:p>
        </p:txBody>
      </p:sp>
      <p:cxnSp>
        <p:nvCxnSpPr>
          <p:cNvPr id="19" name="Straight Connector 18">
            <a:extLst>
              <a:ext uri="{FF2B5EF4-FFF2-40B4-BE49-F238E27FC236}">
                <a16:creationId xmlns:a16="http://schemas.microsoft.com/office/drawing/2014/main" id="{572AB69D-E024-841E-0550-71324F9289F5}"/>
              </a:ext>
            </a:extLst>
          </p:cNvPr>
          <p:cNvCxnSpPr>
            <a:cxnSpLocks/>
          </p:cNvCxnSpPr>
          <p:nvPr/>
        </p:nvCxnSpPr>
        <p:spPr>
          <a:xfrm>
            <a:off x="436560" y="3368777"/>
            <a:ext cx="11309698" cy="0"/>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Google Shape;703;p114">
            <a:extLst>
              <a:ext uri="{FF2B5EF4-FFF2-40B4-BE49-F238E27FC236}">
                <a16:creationId xmlns:a16="http://schemas.microsoft.com/office/drawing/2014/main" id="{F90BD963-C542-7B20-7192-71B4D24744B1}"/>
              </a:ext>
            </a:extLst>
          </p:cNvPr>
          <p:cNvSpPr txBox="1"/>
          <p:nvPr>
            <p:custDataLst>
              <p:tags r:id="rId10"/>
            </p:custDataLst>
          </p:nvPr>
        </p:nvSpPr>
        <p:spPr>
          <a:xfrm>
            <a:off x="2146061" y="4976595"/>
            <a:ext cx="9600197" cy="1371600"/>
          </a:xfrm>
          <a:prstGeom prst="rect">
            <a:avLst/>
          </a:prstGeom>
          <a:noFill/>
          <a:ln>
            <a:noFill/>
          </a:ln>
        </p:spPr>
        <p:txBody>
          <a:bodyPr spcFirstLastPara="1" wrap="square" lIns="45720" tIns="45720" rIns="45720" bIns="45720" anchor="t" anchorCtr="0">
            <a:normAutofit/>
          </a:bodyPr>
          <a:lstStyle>
            <a:defPPr>
              <a:defRPr lang="en-US"/>
            </a:defPPr>
            <a:lvl1pPr marL="171450" indent="-171450">
              <a:spcAft>
                <a:spcPts val="200"/>
              </a:spcAft>
              <a:buFont typeface="Arial" panose="020B0604020202020204" pitchFamily="34" charset="0"/>
              <a:buChar char="•"/>
              <a:defRPr sz="1200"/>
            </a:lvl1pPr>
          </a:lstStyle>
          <a:p>
            <a:pPr marL="171450" indent="-171450">
              <a:spcAft>
                <a:spcPts val="200"/>
              </a:spcAft>
              <a:buFont typeface="Arial" panose="020B0604020202020204" pitchFamily="34" charset="0"/>
              <a:buChar char="•"/>
            </a:pPr>
            <a:r>
              <a:rPr lang="en-US" sz="1200"/>
              <a:t>5-year market share capture planned: 0.5% in Year 1-2 (€4.25M ARR), scaling to 4.8% by Year 5 (€40.8M ARR).
Gradual penetration reflects manageable growth and customer acquisition strategy.
SOM growth supported by high digital readiness and focused sales efforts on radiology practices and hospitals.
Represents a realistic and achievable revenue trajectory within the defined SAM.
Provides strong foundation for scaling and expanding MedEssenceAI’s footprint in German radiology transcription.</a:t>
            </a:r>
          </a:p>
        </p:txBody>
      </p:sp>
      <p:sp>
        <p:nvSpPr>
          <p:cNvPr id="21" name="Google Shape;10527;p9415">
            <a:extLst>
              <a:ext uri="{FF2B5EF4-FFF2-40B4-BE49-F238E27FC236}">
                <a16:creationId xmlns:a16="http://schemas.microsoft.com/office/drawing/2014/main" id="{D3D20029-8B50-725F-10BB-249018B475F3}"/>
              </a:ext>
            </a:extLst>
          </p:cNvPr>
          <p:cNvSpPr txBox="1"/>
          <p:nvPr>
            <p:custDataLst>
              <p:tags r:id="rId11"/>
            </p:custDataLst>
          </p:nvPr>
        </p:nvSpPr>
        <p:spPr>
          <a:xfrm>
            <a:off x="457201" y="4976595"/>
            <a:ext cx="1533643" cy="1371600"/>
          </a:xfrm>
          <a:prstGeom prst="rect">
            <a:avLst/>
          </a:prstGeom>
          <a:noFill/>
          <a:ln>
            <a:noFill/>
          </a:ln>
        </p:spPr>
        <p:txBody>
          <a:bodyPr spcFirstLastPara="1" wrap="square" lIns="91440" tIns="91440" rIns="91440" bIns="91440" anchor="t" anchorCtr="0">
            <a:normAutofit/>
          </a:bodyPr>
          <a:lstStyle/>
          <a:p>
            <a:pPr>
              <a:buSzPts val="1100"/>
            </a:pPr>
            <a:r>
              <a:rPr lang="en-US" sz="1200" b="1"/>
              <a:t>Serviceable Obtainable Market (SOM)</a:t>
            </a:r>
          </a:p>
        </p:txBody>
      </p:sp>
      <p:cxnSp>
        <p:nvCxnSpPr>
          <p:cNvPr id="22" name="Straight Connector 21">
            <a:extLst>
              <a:ext uri="{FF2B5EF4-FFF2-40B4-BE49-F238E27FC236}">
                <a16:creationId xmlns:a16="http://schemas.microsoft.com/office/drawing/2014/main" id="{E0FF2C3A-DFA0-8100-77CC-51E220D7D038}"/>
              </a:ext>
            </a:extLst>
          </p:cNvPr>
          <p:cNvCxnSpPr>
            <a:cxnSpLocks/>
          </p:cNvCxnSpPr>
          <p:nvPr/>
        </p:nvCxnSpPr>
        <p:spPr>
          <a:xfrm>
            <a:off x="436560" y="4897855"/>
            <a:ext cx="11309698" cy="0"/>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F49A56BD-B9A3-AB54-B193-8EAA3B4DC147}"/>
              </a:ext>
            </a:extLst>
          </p:cNvPr>
          <p:cNvSpPr>
            <a:spLocks noGrp="1"/>
          </p:cNvSpPr>
          <p:nvPr>
            <p:ph type="ftr" sz="quarter" idx="16"/>
          </p:nvPr>
        </p:nvSpPr>
        <p:spPr/>
        <p:txBody>
          <a:bodyPr/>
          <a:lstStyle/>
          <a:p>
            <a:r>
              <a:rPr lang="en-US"/>
              <a:t>CONFIDENTIAL | DRAFT</a:t>
            </a:r>
          </a:p>
        </p:txBody>
      </p:sp>
      <p:sp>
        <p:nvSpPr>
          <p:cNvPr id="7" name="Slide Number Placeholder 6">
            <a:extLst>
              <a:ext uri="{FF2B5EF4-FFF2-40B4-BE49-F238E27FC236}">
                <a16:creationId xmlns:a16="http://schemas.microsoft.com/office/drawing/2014/main" id="{488E79DB-C0B6-6448-FB7B-D9B3FBED82E8}"/>
              </a:ext>
            </a:extLst>
          </p:cNvPr>
          <p:cNvSpPr>
            <a:spLocks noGrp="1"/>
          </p:cNvSpPr>
          <p:nvPr>
            <p:ph type="sldNum" sz="quarter" idx="17"/>
          </p:nvPr>
        </p:nvSpPr>
        <p:spPr/>
        <p:txBody>
          <a:bodyPr/>
          <a:lstStyle/>
          <a:p>
            <a:fld id="{0122C274-3D99-4A24-ADE9-DD3F36DBA14D}" type="slidenum">
              <a:rPr lang="en-US" smtClean="0"/>
              <a:t>4</a:t>
            </a:fld>
            <a:endParaRPr lang="en-US"/>
          </a:p>
        </p:txBody>
      </p:sp>
    </p:spTree>
    <p:custDataLst>
      <p:tags r:id="rId1"/>
    </p:custDataLst>
    <p:extLst>
      <p:ext uri="{BB962C8B-B14F-4D97-AF65-F5344CB8AC3E}">
        <p14:creationId xmlns:p14="http://schemas.microsoft.com/office/powerpoint/2010/main" val="2765670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872CE0-79D3-56E3-D4F1-C51EAA204571}"/>
            </a:ext>
          </a:extLst>
        </p:cNvPr>
        <p:cNvGrpSpPr/>
        <p:nvPr/>
      </p:nvGrpSpPr>
      <p:grpSpPr>
        <a:xfrm>
          <a:off x="0" y="0"/>
          <a:ext cx="0" cy="0"/>
          <a:chOff x="0" y="0"/>
          <a:chExt cx="0" cy="0"/>
        </a:xfrm>
      </p:grpSpPr>
      <p:sp>
        <p:nvSpPr>
          <p:cNvPr id="12" name="Text Placeholder 4">
            <a:extLst>
              <a:ext uri="{FF2B5EF4-FFF2-40B4-BE49-F238E27FC236}">
                <a16:creationId xmlns:a16="http://schemas.microsoft.com/office/drawing/2014/main" id="{8940667A-CF81-F1FA-A405-E197AAC477FD}"/>
              </a:ext>
            </a:extLst>
          </p:cNvPr>
          <p:cNvSpPr>
            <a:spLocks noGrp="1"/>
          </p:cNvSpPr>
          <p:nvPr>
            <p:ph type="body" sz="quarter" idx="15"/>
            <p:custDataLst>
              <p:tags r:id="rId2"/>
            </p:custDataLst>
          </p:nvPr>
        </p:nvSpPr>
        <p:spPr>
          <a:xfrm>
            <a:off x="457200" y="1042988"/>
            <a:ext cx="11274425" cy="617537"/>
          </a:xfrm>
        </p:spPr>
        <p:txBody>
          <a:bodyPr/>
          <a:lstStyle/>
          <a:p>
            <a:r>
              <a:rPr lang="en-US" dirty="0"/>
              <a:t>MedEssenceAI’s German medical specialization, multi-LLM reliability, real-time processing, and seamless integration create a strong competitive moat against legacy and emerging AI transcription providers.</a:t>
            </a:r>
          </a:p>
        </p:txBody>
      </p:sp>
      <p:graphicFrame>
        <p:nvGraphicFramePr>
          <p:cNvPr id="5" name="think-cell data - do not delete" hidden="1">
            <a:extLst>
              <a:ext uri="{FF2B5EF4-FFF2-40B4-BE49-F238E27FC236}">
                <a16:creationId xmlns:a16="http://schemas.microsoft.com/office/drawing/2014/main" id="{0F034984-1410-B58C-5B8F-433EBB5ECAB5}"/>
              </a:ext>
            </a:extLst>
          </p:cNvPr>
          <p:cNvGraphicFramePr>
            <a:graphicFrameLocks noChangeAspect="1"/>
          </p:cNvGraphicFramePr>
          <p:nvPr>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3" imgW="7772400" imgH="10058400" progId="TCLayout.ActiveDocument.1">
                  <p:embed/>
                </p:oleObj>
              </mc:Choice>
              <mc:Fallback>
                <p:oleObj name="think-cell Slide" r:id="rId13" imgW="7772400" imgH="10058400" progId="TCLayout.ActiveDocument.1">
                  <p:embed/>
                  <p:pic>
                    <p:nvPicPr>
                      <p:cNvPr id="5" name="think-cell data - do not delete" hidden="1">
                        <a:extLst>
                          <a:ext uri="{FF2B5EF4-FFF2-40B4-BE49-F238E27FC236}">
                            <a16:creationId xmlns:a16="http://schemas.microsoft.com/office/drawing/2014/main" id="{0F034984-1410-B58C-5B8F-433EBB5ECAB5}"/>
                          </a:ext>
                        </a:extLst>
                      </p:cNvPr>
                      <p:cNvPicPr/>
                      <p:nvPr/>
                    </p:nvPicPr>
                    <p:blipFill>
                      <a:blip r:embed="rId1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8F42B0EC-8879-F041-1CAD-EC36A2784BB3}"/>
              </a:ext>
            </a:extLst>
          </p:cNvPr>
          <p:cNvSpPr>
            <a:spLocks noGrp="1"/>
          </p:cNvSpPr>
          <p:nvPr>
            <p:ph type="title"/>
            <p:custDataLst>
              <p:tags r:id="rId4"/>
            </p:custDataLst>
          </p:nvPr>
        </p:nvSpPr>
        <p:spPr/>
        <p:txBody>
          <a:bodyPr vert="horz">
            <a:normAutofit/>
          </a:bodyPr>
          <a:lstStyle/>
          <a:p>
            <a:r>
              <a:rPr lang="en-US"/>
              <a:t>Competitive Landscape &amp; Positioning</a:t>
            </a:r>
          </a:p>
        </p:txBody>
      </p:sp>
      <p:sp>
        <p:nvSpPr>
          <p:cNvPr id="4" name="Text Placeholder 3">
            <a:extLst>
              <a:ext uri="{FF2B5EF4-FFF2-40B4-BE49-F238E27FC236}">
                <a16:creationId xmlns:a16="http://schemas.microsoft.com/office/drawing/2014/main" id="{10E7108B-7517-6EFB-86A2-96E1ADC519B5}"/>
              </a:ext>
            </a:extLst>
          </p:cNvPr>
          <p:cNvSpPr>
            <a:spLocks noGrp="1"/>
          </p:cNvSpPr>
          <p:nvPr>
            <p:ph type="body" sz="quarter" idx="14"/>
            <p:custDataLst>
              <p:tags r:id="rId5"/>
            </p:custDataLst>
          </p:nvPr>
        </p:nvSpPr>
        <p:spPr/>
        <p:txBody>
          <a:bodyPr/>
          <a:lstStyle/>
          <a:p>
            <a:r>
              <a:rPr lang="en-US"/>
              <a:t>Competitive Landscape</a:t>
            </a:r>
          </a:p>
        </p:txBody>
      </p:sp>
      <p:sp>
        <p:nvSpPr>
          <p:cNvPr id="13" name="Footer Placeholder 12">
            <a:extLst>
              <a:ext uri="{FF2B5EF4-FFF2-40B4-BE49-F238E27FC236}">
                <a16:creationId xmlns:a16="http://schemas.microsoft.com/office/drawing/2014/main" id="{F5ADD709-2E51-3FB0-207D-9C6AA4FB5FD9}"/>
              </a:ext>
            </a:extLst>
          </p:cNvPr>
          <p:cNvSpPr>
            <a:spLocks noGrp="1"/>
          </p:cNvSpPr>
          <p:nvPr>
            <p:ph type="ftr" sz="quarter" idx="16"/>
          </p:nvPr>
        </p:nvSpPr>
        <p:spPr/>
        <p:txBody>
          <a:bodyPr/>
          <a:lstStyle/>
          <a:p>
            <a:r>
              <a:rPr lang="en-US"/>
              <a:t>CONFIDENTIAL | DRAFT</a:t>
            </a:r>
          </a:p>
        </p:txBody>
      </p:sp>
      <p:sp>
        <p:nvSpPr>
          <p:cNvPr id="15" name="Slide Number Placeholder 14">
            <a:extLst>
              <a:ext uri="{FF2B5EF4-FFF2-40B4-BE49-F238E27FC236}">
                <a16:creationId xmlns:a16="http://schemas.microsoft.com/office/drawing/2014/main" id="{782CCFC9-49B7-3513-9205-28D7AB2D7679}"/>
              </a:ext>
            </a:extLst>
          </p:cNvPr>
          <p:cNvSpPr>
            <a:spLocks noGrp="1"/>
          </p:cNvSpPr>
          <p:nvPr>
            <p:ph type="sldNum" sz="quarter" idx="17"/>
          </p:nvPr>
        </p:nvSpPr>
        <p:spPr/>
        <p:txBody>
          <a:bodyPr/>
          <a:lstStyle/>
          <a:p>
            <a:fld id="{0122C274-3D99-4A24-ADE9-DD3F36DBA14D}" type="slidenum">
              <a:rPr lang="en-US" smtClean="0"/>
              <a:t>5</a:t>
            </a:fld>
            <a:endParaRPr lang="en-US"/>
          </a:p>
        </p:txBody>
      </p:sp>
      <p:sp>
        <p:nvSpPr>
          <p:cNvPr id="7" name="Google Shape;703;p114">
            <a:extLst>
              <a:ext uri="{FF2B5EF4-FFF2-40B4-BE49-F238E27FC236}">
                <a16:creationId xmlns:a16="http://schemas.microsoft.com/office/drawing/2014/main" id="{F4F63A55-AFA2-9382-C173-758AD666B348}"/>
              </a:ext>
            </a:extLst>
          </p:cNvPr>
          <p:cNvSpPr txBox="1"/>
          <p:nvPr>
            <p:custDataLst>
              <p:tags r:id="rId6"/>
            </p:custDataLst>
          </p:nvPr>
        </p:nvSpPr>
        <p:spPr>
          <a:xfrm>
            <a:off x="457200" y="5268642"/>
            <a:ext cx="5051807" cy="1156614"/>
          </a:xfrm>
          <a:prstGeom prst="rect">
            <a:avLst/>
          </a:prstGeom>
          <a:noFill/>
          <a:ln>
            <a:noFill/>
          </a:ln>
        </p:spPr>
        <p:txBody>
          <a:bodyPr spcFirstLastPara="1" wrap="square" lIns="91440" tIns="45720" rIns="91440" bIns="45720" anchor="t" anchorCtr="0">
            <a:normAutofit/>
          </a:bodyPr>
          <a:lstStyle/>
          <a:p>
            <a:pPr>
              <a:spcAft>
                <a:spcPts val="200"/>
              </a:spcAft>
            </a:pPr>
            <a:r>
              <a:rPr lang="en-US" sz="1200" dirty="0"/>
              <a:t>Legacy players like Nuance (Microsoft) and 3M </a:t>
            </a:r>
            <a:r>
              <a:rPr lang="en-US" sz="1200" dirty="0" err="1"/>
              <a:t>MModal</a:t>
            </a:r>
            <a:r>
              <a:rPr lang="en-US" sz="1200" dirty="0"/>
              <a:t> dominate with high costs and inflexible solutions, while emerging AI platforms such as </a:t>
            </a:r>
            <a:r>
              <a:rPr lang="en-US" sz="1200" dirty="0" err="1"/>
              <a:t>Suki.ai</a:t>
            </a:r>
            <a:r>
              <a:rPr lang="en-US" sz="1200" dirty="0"/>
              <a:t> and </a:t>
            </a:r>
            <a:r>
              <a:rPr lang="en-US" sz="1200" dirty="0" err="1"/>
              <a:t>DeepScribe</a:t>
            </a:r>
            <a:r>
              <a:rPr lang="en-US" sz="1200" dirty="0"/>
              <a:t> focus primarily on English transcription with limited medical specialization. </a:t>
            </a:r>
            <a:r>
              <a:rPr lang="en-US" sz="1200" dirty="0" err="1"/>
              <a:t>DeepC</a:t>
            </a:r>
            <a:r>
              <a:rPr lang="en-US" sz="1200" dirty="0"/>
              <a:t> and </a:t>
            </a:r>
            <a:r>
              <a:rPr lang="en-US" sz="1200" dirty="0" err="1"/>
              <a:t>SmartReporting</a:t>
            </a:r>
            <a:r>
              <a:rPr lang="en-US" sz="1200" dirty="0"/>
              <a:t> are main competitors in EU. </a:t>
            </a:r>
          </a:p>
        </p:txBody>
      </p:sp>
      <p:sp>
        <p:nvSpPr>
          <p:cNvPr id="11" name="Google Shape;10527;p9415">
            <a:extLst>
              <a:ext uri="{FF2B5EF4-FFF2-40B4-BE49-F238E27FC236}">
                <a16:creationId xmlns:a16="http://schemas.microsoft.com/office/drawing/2014/main" id="{42984489-C36A-79E0-8BAA-E3D9A5898D37}"/>
              </a:ext>
            </a:extLst>
          </p:cNvPr>
          <p:cNvSpPr txBox="1"/>
          <p:nvPr>
            <p:custDataLst>
              <p:tags r:id="rId7"/>
            </p:custDataLst>
          </p:nvPr>
        </p:nvSpPr>
        <p:spPr>
          <a:xfrm>
            <a:off x="477837" y="1581329"/>
            <a:ext cx="5031170" cy="394297"/>
          </a:xfrm>
          <a:prstGeom prst="rect">
            <a:avLst/>
          </a:prstGeom>
          <a:noFill/>
          <a:ln>
            <a:noFill/>
          </a:ln>
        </p:spPr>
        <p:txBody>
          <a:bodyPr spcFirstLastPara="1" wrap="square" lIns="45720" tIns="45720" rIns="45720" bIns="45720" anchor="ctr" anchorCtr="0">
            <a:normAutofit/>
          </a:bodyPr>
          <a:lstStyle/>
          <a:p>
            <a:pPr>
              <a:buSzPts val="1100"/>
            </a:pPr>
            <a:r>
              <a:rPr lang="en-US" sz="1200" b="1"/>
              <a:t>Direct Competitors Overview</a:t>
            </a:r>
          </a:p>
        </p:txBody>
      </p:sp>
      <p:sp>
        <p:nvSpPr>
          <p:cNvPr id="17" name="Google Shape;703;p114">
            <a:extLst>
              <a:ext uri="{FF2B5EF4-FFF2-40B4-BE49-F238E27FC236}">
                <a16:creationId xmlns:a16="http://schemas.microsoft.com/office/drawing/2014/main" id="{478E6D42-D86E-B87E-3E7F-24709E92A0B3}"/>
              </a:ext>
            </a:extLst>
          </p:cNvPr>
          <p:cNvSpPr txBox="1"/>
          <p:nvPr>
            <p:custDataLst>
              <p:tags r:id="rId8"/>
            </p:custDataLst>
          </p:nvPr>
        </p:nvSpPr>
        <p:spPr>
          <a:xfrm>
            <a:off x="6369318" y="5268642"/>
            <a:ext cx="5362434" cy="1156614"/>
          </a:xfrm>
          <a:prstGeom prst="rect">
            <a:avLst/>
          </a:prstGeom>
          <a:noFill/>
          <a:ln>
            <a:noFill/>
          </a:ln>
        </p:spPr>
        <p:txBody>
          <a:bodyPr spcFirstLastPara="1" wrap="square" lIns="91440" tIns="45720" rIns="91440" bIns="45720" anchor="t" anchorCtr="0">
            <a:normAutofit/>
          </a:bodyPr>
          <a:lstStyle/>
          <a:p>
            <a:pPr>
              <a:spcAft>
                <a:spcPts val="200"/>
              </a:spcAft>
            </a:pPr>
            <a:r>
              <a:rPr lang="en-US" sz="1200"/>
              <a:t>Specialized German medical terminology support, a robust multi-LLM fallback chain ensuring 99.9% uptime, optimized real-time transcription with WebSpeech API, and seamless integration into radiology practice workflows set MedEssenceAI apart.</a:t>
            </a:r>
          </a:p>
        </p:txBody>
      </p:sp>
      <p:sp>
        <p:nvSpPr>
          <p:cNvPr id="18" name="Google Shape;10527;p9415">
            <a:extLst>
              <a:ext uri="{FF2B5EF4-FFF2-40B4-BE49-F238E27FC236}">
                <a16:creationId xmlns:a16="http://schemas.microsoft.com/office/drawing/2014/main" id="{48C8F1F4-7A52-BFED-2D9B-5FD611187AD3}"/>
              </a:ext>
            </a:extLst>
          </p:cNvPr>
          <p:cNvSpPr txBox="1"/>
          <p:nvPr>
            <p:custDataLst>
              <p:tags r:id="rId9"/>
            </p:custDataLst>
          </p:nvPr>
        </p:nvSpPr>
        <p:spPr>
          <a:xfrm>
            <a:off x="6369317" y="1579397"/>
            <a:ext cx="5060683" cy="394297"/>
          </a:xfrm>
          <a:prstGeom prst="rect">
            <a:avLst/>
          </a:prstGeom>
          <a:noFill/>
          <a:ln>
            <a:noFill/>
          </a:ln>
        </p:spPr>
        <p:txBody>
          <a:bodyPr spcFirstLastPara="1" wrap="square" lIns="45720" tIns="45720" rIns="45720" bIns="45720" anchor="ctr" anchorCtr="0">
            <a:normAutofit/>
          </a:bodyPr>
          <a:lstStyle/>
          <a:p>
            <a:pPr>
              <a:buSzPts val="1100"/>
            </a:pPr>
            <a:r>
              <a:rPr lang="en-US" sz="1200" b="1"/>
              <a:t>MedEssenceAI Competitive Advantages</a:t>
            </a:r>
          </a:p>
        </p:txBody>
      </p:sp>
      <p:cxnSp>
        <p:nvCxnSpPr>
          <p:cNvPr id="21" name="Straight Connector 20">
            <a:extLst>
              <a:ext uri="{FF2B5EF4-FFF2-40B4-BE49-F238E27FC236}">
                <a16:creationId xmlns:a16="http://schemas.microsoft.com/office/drawing/2014/main" id="{C9FBE497-D51D-0569-A344-A8778384D0BD}"/>
              </a:ext>
            </a:extLst>
          </p:cNvPr>
          <p:cNvCxnSpPr>
            <a:cxnSpLocks/>
          </p:cNvCxnSpPr>
          <p:nvPr/>
        </p:nvCxnSpPr>
        <p:spPr>
          <a:xfrm flipH="1">
            <a:off x="457200" y="1975626"/>
            <a:ext cx="5051807"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1E27B40-66F1-D791-3352-E8468A8C459C}"/>
              </a:ext>
            </a:extLst>
          </p:cNvPr>
          <p:cNvCxnSpPr>
            <a:cxnSpLocks/>
          </p:cNvCxnSpPr>
          <p:nvPr/>
        </p:nvCxnSpPr>
        <p:spPr>
          <a:xfrm flipH="1">
            <a:off x="6369317" y="1973694"/>
            <a:ext cx="5060683"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pic>
        <p:nvPicPr>
          <p:cNvPr id="24" name="Picture Placeholder 12" descr="A building with a archway&#10;&#10;Description automatically generated">
            <a:extLst>
              <a:ext uri="{FF2B5EF4-FFF2-40B4-BE49-F238E27FC236}">
                <a16:creationId xmlns:a16="http://schemas.microsoft.com/office/drawing/2014/main" id="{2C263BF3-9703-4FA9-A0F7-ABB0F67D74A4}"/>
              </a:ext>
            </a:extLst>
          </p:cNvPr>
          <p:cNvPicPr>
            <a:picLocks noChangeAspect="1"/>
          </p:cNvPicPr>
          <p:nvPr>
            <p:custDataLst>
              <p:tags r:id="rId10"/>
            </p:custDataLst>
          </p:nvPr>
        </p:nvPicPr>
        <p:blipFill rotWithShape="1">
          <a:blip r:embed="rId15" cstate="screen">
            <a:alphaModFix amt="85000"/>
            <a:extLst>
              <a:ext uri="{28A0092B-C50C-407E-A947-70E740481C1C}">
                <a14:useLocalDpi xmlns:a14="http://schemas.microsoft.com/office/drawing/2010/main"/>
              </a:ext>
            </a:extLst>
          </a:blip>
          <a:srcRect t="1412" b="1412"/>
          <a:stretch/>
        </p:blipFill>
        <p:spPr>
          <a:xfrm>
            <a:off x="585893" y="2074112"/>
            <a:ext cx="4815058" cy="3119368"/>
          </a:xfrm>
          <a:prstGeom prst="rect">
            <a:avLst/>
          </a:prstGeom>
          <a:solidFill>
            <a:schemeClr val="accent1"/>
          </a:solidFill>
        </p:spPr>
      </p:pic>
      <p:pic>
        <p:nvPicPr>
          <p:cNvPr id="25" name="Picture Placeholder 14" descr="A stone building with a wheel in front of it&#10;&#10;Description automatically generated">
            <a:extLst>
              <a:ext uri="{FF2B5EF4-FFF2-40B4-BE49-F238E27FC236}">
                <a16:creationId xmlns:a16="http://schemas.microsoft.com/office/drawing/2014/main" id="{B13D049C-B1AB-6BBD-6433-7A3270A9CA21}"/>
              </a:ext>
            </a:extLst>
          </p:cNvPr>
          <p:cNvPicPr>
            <a:picLocks noChangeAspect="1"/>
          </p:cNvPicPr>
          <p:nvPr>
            <p:custDataLst>
              <p:tags r:id="rId11"/>
            </p:custDataLst>
          </p:nvPr>
        </p:nvPicPr>
        <p:blipFill rotWithShape="1">
          <a:blip r:embed="rId16" cstate="screen">
            <a:alphaModFix amt="85000"/>
            <a:extLst>
              <a:ext uri="{28A0092B-C50C-407E-A947-70E740481C1C}">
                <a14:useLocalDpi xmlns:a14="http://schemas.microsoft.com/office/drawing/2010/main"/>
              </a:ext>
            </a:extLst>
          </a:blip>
          <a:srcRect t="1412" b="1412"/>
          <a:stretch/>
        </p:blipFill>
        <p:spPr>
          <a:xfrm>
            <a:off x="6492129" y="2074112"/>
            <a:ext cx="4815058" cy="3119369"/>
          </a:xfrm>
          <a:prstGeom prst="rect">
            <a:avLst/>
          </a:prstGeom>
          <a:solidFill>
            <a:schemeClr val="accent1"/>
          </a:solidFill>
        </p:spPr>
      </p:pic>
    </p:spTree>
    <p:custDataLst>
      <p:tags r:id="rId1"/>
    </p:custDataLst>
    <p:extLst>
      <p:ext uri="{BB962C8B-B14F-4D97-AF65-F5344CB8AC3E}">
        <p14:creationId xmlns:p14="http://schemas.microsoft.com/office/powerpoint/2010/main" val="3669760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13075-BF05-36C5-FB97-81DB7BD56C5F}"/>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5E05E8E-0FE8-14BB-4E8C-A7FA1E2F8D1A}"/>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1" imgW="7772400" imgH="10058400" progId="TCLayout.ActiveDocument.1">
                  <p:embed/>
                </p:oleObj>
              </mc:Choice>
              <mc:Fallback>
                <p:oleObj name="think-cell Slide" r:id="rId11" imgW="7772400" imgH="10058400" progId="TCLayout.ActiveDocument.1">
                  <p:embed/>
                  <p:pic>
                    <p:nvPicPr>
                      <p:cNvPr id="5" name="think-cell data - do not delete" hidden="1">
                        <a:extLst>
                          <a:ext uri="{FF2B5EF4-FFF2-40B4-BE49-F238E27FC236}">
                            <a16:creationId xmlns:a16="http://schemas.microsoft.com/office/drawing/2014/main" id="{E5E05E8E-0FE8-14BB-4E8C-A7FA1E2F8D1A}"/>
                          </a:ext>
                        </a:extLst>
                      </p:cNvPr>
                      <p:cNvPicPr/>
                      <p:nvPr/>
                    </p:nvPicPr>
                    <p:blipFill>
                      <a:blip r:embed="rId12"/>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876A8FAD-3877-7538-E688-15B398DD9158}"/>
              </a:ext>
            </a:extLst>
          </p:cNvPr>
          <p:cNvSpPr>
            <a:spLocks noGrp="1"/>
          </p:cNvSpPr>
          <p:nvPr>
            <p:ph type="title"/>
            <p:custDataLst>
              <p:tags r:id="rId3"/>
            </p:custDataLst>
          </p:nvPr>
        </p:nvSpPr>
        <p:spPr/>
        <p:txBody>
          <a:bodyPr vert="horz">
            <a:normAutofit/>
          </a:bodyPr>
          <a:lstStyle/>
          <a:p>
            <a:r>
              <a:rPr lang="en-US"/>
              <a:t>Business Model &amp; Revenue Streams</a:t>
            </a:r>
          </a:p>
        </p:txBody>
      </p:sp>
      <p:sp>
        <p:nvSpPr>
          <p:cNvPr id="4" name="Text Placeholder 3">
            <a:extLst>
              <a:ext uri="{FF2B5EF4-FFF2-40B4-BE49-F238E27FC236}">
                <a16:creationId xmlns:a16="http://schemas.microsoft.com/office/drawing/2014/main" id="{66DC73AA-FFE9-41AB-1138-4646CBD388F3}"/>
              </a:ext>
            </a:extLst>
          </p:cNvPr>
          <p:cNvSpPr>
            <a:spLocks noGrp="1"/>
          </p:cNvSpPr>
          <p:nvPr>
            <p:ph type="body" sz="quarter" idx="14"/>
            <p:custDataLst>
              <p:tags r:id="rId4"/>
            </p:custDataLst>
          </p:nvPr>
        </p:nvSpPr>
        <p:spPr/>
        <p:txBody>
          <a:bodyPr/>
          <a:lstStyle/>
          <a:p>
            <a:r>
              <a:rPr lang="en-US"/>
              <a:t>Business Model</a:t>
            </a:r>
          </a:p>
        </p:txBody>
      </p:sp>
      <p:sp>
        <p:nvSpPr>
          <p:cNvPr id="11" name="Text Placeholder 10">
            <a:extLst>
              <a:ext uri="{FF2B5EF4-FFF2-40B4-BE49-F238E27FC236}">
                <a16:creationId xmlns:a16="http://schemas.microsoft.com/office/drawing/2014/main" id="{0C4B07E5-B7DD-49BD-2300-9DCABC198AD3}"/>
              </a:ext>
            </a:extLst>
          </p:cNvPr>
          <p:cNvSpPr>
            <a:spLocks noGrp="1"/>
          </p:cNvSpPr>
          <p:nvPr>
            <p:ph type="body" sz="quarter" idx="15"/>
            <p:custDataLst>
              <p:tags r:id="rId5"/>
            </p:custDataLst>
          </p:nvPr>
        </p:nvSpPr>
        <p:spPr/>
        <p:txBody>
          <a:bodyPr/>
          <a:lstStyle/>
          <a:p>
            <a:r>
              <a:rPr lang="en-US"/>
              <a:t>MedEssenceAI operates on a scalable SaaS subscription model with tiered pricing designed to capture diverse customer needs. By Year 5, subscription revenue dominates the mix, supplemented by professional services and data analytics, ensuring diversified and recurring revenue streams.</a:t>
            </a:r>
          </a:p>
        </p:txBody>
      </p:sp>
      <p:sp>
        <p:nvSpPr>
          <p:cNvPr id="13" name="Google Shape;703;p114">
            <a:extLst>
              <a:ext uri="{FF2B5EF4-FFF2-40B4-BE49-F238E27FC236}">
                <a16:creationId xmlns:a16="http://schemas.microsoft.com/office/drawing/2014/main" id="{5B8FEEB0-C11E-7F2E-6666-80EC3F22B9F4}"/>
              </a:ext>
            </a:extLst>
          </p:cNvPr>
          <p:cNvSpPr txBox="1"/>
          <p:nvPr>
            <p:custDataLst>
              <p:tags r:id="rId6"/>
            </p:custDataLst>
          </p:nvPr>
        </p:nvSpPr>
        <p:spPr>
          <a:xfrm>
            <a:off x="2146061" y="1798117"/>
            <a:ext cx="9600197" cy="1921205"/>
          </a:xfrm>
          <a:prstGeom prst="rect">
            <a:avLst/>
          </a:prstGeom>
          <a:noFill/>
          <a:ln>
            <a:noFill/>
          </a:ln>
        </p:spPr>
        <p:txBody>
          <a:bodyPr spcFirstLastPara="1" wrap="square" lIns="45720" tIns="45720" rIns="45720" bIns="45720" anchor="t" anchorCtr="0">
            <a:normAutofit/>
          </a:bodyPr>
          <a:lstStyle/>
          <a:p>
            <a:pPr marL="171450" indent="-171450">
              <a:spcAft>
                <a:spcPts val="200"/>
              </a:spcAft>
              <a:buFont typeface="Arial" panose="020B0604020202020204" pitchFamily="34" charset="0"/>
              <a:buChar char="•"/>
            </a:pPr>
            <a:r>
              <a:rPr lang="en-US" sz="1200"/>
              <a:t>Essential Tier: €149/month per physician offering basic transcription and analysis, targeting smaller practices or entry-level users.
Professional Tier: €299/month per physician providing enhanced AI insights and automated ICD coding, designed for practices seeking advanced features.
Enterprise Tier: €499/month per physician including full platform access, custom integrations, and premium support tailored for large organizations.
Tier flexibility allows customers to scale services as their needs grow, enhancing customer retention and upsell opportunities.
Pricing strategy balances affordability with premium offerings to maximize market penetration and revenue per user.</a:t>
            </a:r>
          </a:p>
        </p:txBody>
      </p:sp>
      <p:sp>
        <p:nvSpPr>
          <p:cNvPr id="15" name="Google Shape;10527;p9415">
            <a:extLst>
              <a:ext uri="{FF2B5EF4-FFF2-40B4-BE49-F238E27FC236}">
                <a16:creationId xmlns:a16="http://schemas.microsoft.com/office/drawing/2014/main" id="{5CEDA8DA-C846-DFBD-6838-A1D540B5BEBD}"/>
              </a:ext>
            </a:extLst>
          </p:cNvPr>
          <p:cNvSpPr txBox="1"/>
          <p:nvPr>
            <p:custDataLst>
              <p:tags r:id="rId7"/>
            </p:custDataLst>
          </p:nvPr>
        </p:nvSpPr>
        <p:spPr>
          <a:xfrm>
            <a:off x="457199" y="1798117"/>
            <a:ext cx="1533643" cy="1921205"/>
          </a:xfrm>
          <a:prstGeom prst="rect">
            <a:avLst/>
          </a:prstGeom>
          <a:solidFill>
            <a:schemeClr val="accent1"/>
          </a:solidFill>
          <a:ln>
            <a:noFill/>
          </a:ln>
        </p:spPr>
        <p:txBody>
          <a:bodyPr spcFirstLastPara="1" wrap="square" lIns="91440" tIns="91440" rIns="91440" bIns="91440" anchor="t" anchorCtr="0">
            <a:normAutofit/>
          </a:bodyPr>
          <a:lstStyle/>
          <a:p>
            <a:pPr>
              <a:buSzPts val="1100"/>
            </a:pPr>
            <a:r>
              <a:rPr lang="en-US" sz="1200" b="1">
                <a:solidFill>
                  <a:srgbClr val="FFFFFF"/>
                </a:solidFill>
              </a:rPr>
              <a:t>Subscription Pricing Tiers</a:t>
            </a:r>
          </a:p>
        </p:txBody>
      </p:sp>
      <p:sp>
        <p:nvSpPr>
          <p:cNvPr id="17" name="Google Shape;703;p114">
            <a:extLst>
              <a:ext uri="{FF2B5EF4-FFF2-40B4-BE49-F238E27FC236}">
                <a16:creationId xmlns:a16="http://schemas.microsoft.com/office/drawing/2014/main" id="{0C40A72A-F011-2293-51F4-EA7057FE3A6A}"/>
              </a:ext>
            </a:extLst>
          </p:cNvPr>
          <p:cNvSpPr txBox="1"/>
          <p:nvPr>
            <p:custDataLst>
              <p:tags r:id="rId8"/>
            </p:custDataLst>
          </p:nvPr>
        </p:nvSpPr>
        <p:spPr>
          <a:xfrm>
            <a:off x="2146061" y="3982337"/>
            <a:ext cx="9600197" cy="1921205"/>
          </a:xfrm>
          <a:prstGeom prst="rect">
            <a:avLst/>
          </a:prstGeom>
          <a:noFill/>
          <a:ln>
            <a:noFill/>
          </a:ln>
        </p:spPr>
        <p:txBody>
          <a:bodyPr spcFirstLastPara="1" wrap="square" lIns="45720" tIns="45720" rIns="45720" bIns="45720" anchor="t" anchorCtr="0">
            <a:normAutofit/>
          </a:bodyPr>
          <a:lstStyle>
            <a:defPPr>
              <a:defRPr lang="en-US"/>
            </a:defPPr>
            <a:lvl1pPr marL="171450" indent="-171450">
              <a:spcAft>
                <a:spcPts val="200"/>
              </a:spcAft>
              <a:buFont typeface="Arial" panose="020B0604020202020204" pitchFamily="34" charset="0"/>
              <a:buChar char="•"/>
              <a:defRPr sz="1200"/>
            </a:lvl1pPr>
          </a:lstStyle>
          <a:p>
            <a:pPr marL="171450" indent="-171450">
              <a:spcAft>
                <a:spcPts val="200"/>
              </a:spcAft>
              <a:buFont typeface="Arial" panose="020B0604020202020204" pitchFamily="34" charset="0"/>
              <a:buChar char="•"/>
            </a:pPr>
            <a:r>
              <a:rPr lang="en-US" sz="1200"/>
              <a:t>Subscription Revenue accounts for 78% (€31.8M) of total revenue, reflecting strong SaaS adoption and recurring income.
Professional Services contribute 12% (€4.9M), driven by custom implementation, training, and integration support.
Data Analytics and Insights generate 10% (€4.1M), leveraging aggregated medical data to provide valuable intelligence to customers.
Diverse revenue streams reduce dependence on any single source, improving financial stability and growth potential.
Projected revenue breakdown supports sustainable scaling and expanding product offerings over time.</a:t>
            </a:r>
          </a:p>
        </p:txBody>
      </p:sp>
      <p:sp>
        <p:nvSpPr>
          <p:cNvPr id="18" name="Google Shape;10527;p9415">
            <a:extLst>
              <a:ext uri="{FF2B5EF4-FFF2-40B4-BE49-F238E27FC236}">
                <a16:creationId xmlns:a16="http://schemas.microsoft.com/office/drawing/2014/main" id="{E57CA9A5-E75B-FA8E-496A-7B1FCA59265C}"/>
              </a:ext>
            </a:extLst>
          </p:cNvPr>
          <p:cNvSpPr txBox="1"/>
          <p:nvPr>
            <p:custDataLst>
              <p:tags r:id="rId9"/>
            </p:custDataLst>
          </p:nvPr>
        </p:nvSpPr>
        <p:spPr>
          <a:xfrm>
            <a:off x="457199" y="3982337"/>
            <a:ext cx="1533644" cy="1921205"/>
          </a:xfrm>
          <a:prstGeom prst="rect">
            <a:avLst/>
          </a:prstGeom>
          <a:solidFill>
            <a:schemeClr val="tx2"/>
          </a:solidFill>
          <a:ln>
            <a:noFill/>
          </a:ln>
        </p:spPr>
        <p:txBody>
          <a:bodyPr spcFirstLastPara="1" wrap="square" lIns="91440" tIns="91440" rIns="91440" bIns="91440" anchor="t" anchorCtr="0">
            <a:normAutofit/>
          </a:bodyPr>
          <a:lstStyle/>
          <a:p>
            <a:pPr>
              <a:buSzPts val="1100"/>
            </a:pPr>
            <a:r>
              <a:rPr lang="en-US" sz="1200" b="1">
                <a:solidFill>
                  <a:srgbClr val="FFFFFF"/>
                </a:solidFill>
              </a:rPr>
              <a:t>Year 5 Revenue Mix Projection</a:t>
            </a:r>
          </a:p>
        </p:txBody>
      </p:sp>
      <p:cxnSp>
        <p:nvCxnSpPr>
          <p:cNvPr id="19" name="Straight Connector 18">
            <a:extLst>
              <a:ext uri="{FF2B5EF4-FFF2-40B4-BE49-F238E27FC236}">
                <a16:creationId xmlns:a16="http://schemas.microsoft.com/office/drawing/2014/main" id="{6CCFA04D-2C7F-1DB0-E9CA-4B31DDE19C3A}"/>
              </a:ext>
            </a:extLst>
          </p:cNvPr>
          <p:cNvCxnSpPr>
            <a:cxnSpLocks/>
          </p:cNvCxnSpPr>
          <p:nvPr/>
        </p:nvCxnSpPr>
        <p:spPr>
          <a:xfrm>
            <a:off x="421927" y="3849706"/>
            <a:ext cx="11309698" cy="0"/>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F76F045B-4D42-E294-57E7-CF4DA0B38D77}"/>
              </a:ext>
            </a:extLst>
          </p:cNvPr>
          <p:cNvSpPr>
            <a:spLocks noGrp="1"/>
          </p:cNvSpPr>
          <p:nvPr>
            <p:ph type="ftr" sz="quarter" idx="16"/>
          </p:nvPr>
        </p:nvSpPr>
        <p:spPr/>
        <p:txBody>
          <a:bodyPr/>
          <a:lstStyle/>
          <a:p>
            <a:r>
              <a:rPr lang="en-US"/>
              <a:t>CONFIDENTIAL | DRAFT</a:t>
            </a:r>
          </a:p>
        </p:txBody>
      </p:sp>
      <p:sp>
        <p:nvSpPr>
          <p:cNvPr id="7" name="Slide Number Placeholder 6">
            <a:extLst>
              <a:ext uri="{FF2B5EF4-FFF2-40B4-BE49-F238E27FC236}">
                <a16:creationId xmlns:a16="http://schemas.microsoft.com/office/drawing/2014/main" id="{3C8EC36E-5C70-EB91-7A42-291DEF84A99E}"/>
              </a:ext>
            </a:extLst>
          </p:cNvPr>
          <p:cNvSpPr>
            <a:spLocks noGrp="1"/>
          </p:cNvSpPr>
          <p:nvPr>
            <p:ph type="sldNum" sz="quarter" idx="17"/>
          </p:nvPr>
        </p:nvSpPr>
        <p:spPr/>
        <p:txBody>
          <a:bodyPr/>
          <a:lstStyle/>
          <a:p>
            <a:fld id="{0122C274-3D99-4A24-ADE9-DD3F36DBA14D}" type="slidenum">
              <a:rPr lang="en-US" smtClean="0"/>
              <a:t>6</a:t>
            </a:fld>
            <a:endParaRPr lang="en-US"/>
          </a:p>
        </p:txBody>
      </p:sp>
      <p:sp>
        <p:nvSpPr>
          <p:cNvPr id="2" name="5-Point Star 1">
            <a:extLst>
              <a:ext uri="{FF2B5EF4-FFF2-40B4-BE49-F238E27FC236}">
                <a16:creationId xmlns:a16="http://schemas.microsoft.com/office/drawing/2014/main" id="{A81E6E3D-CC12-58DF-9442-CD16699973A3}"/>
              </a:ext>
            </a:extLst>
          </p:cNvPr>
          <p:cNvSpPr/>
          <p:nvPr/>
        </p:nvSpPr>
        <p:spPr>
          <a:xfrm>
            <a:off x="10787063" y="282321"/>
            <a:ext cx="700087" cy="574929"/>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827814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605F1-5428-9F0F-8398-05F2F17D98F3}"/>
            </a:ext>
          </a:extLst>
        </p:cNvPr>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8D54083C-2E5F-E4D4-4EE0-B46ECAE55368}"/>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2" imgW="7772400" imgH="10058400" progId="TCLayout.ActiveDocument.1">
                  <p:embed/>
                </p:oleObj>
              </mc:Choice>
              <mc:Fallback>
                <p:oleObj name="think-cell Slide" r:id="rId12" imgW="7772400" imgH="10058400" progId="TCLayout.ActiveDocument.1">
                  <p:embed/>
                  <p:pic>
                    <p:nvPicPr>
                      <p:cNvPr id="6" name="think-cell data - do not delete" hidden="1">
                        <a:extLst>
                          <a:ext uri="{FF2B5EF4-FFF2-40B4-BE49-F238E27FC236}">
                            <a16:creationId xmlns:a16="http://schemas.microsoft.com/office/drawing/2014/main" id="{8D54083C-2E5F-E4D4-4EE0-B46ECAE55368}"/>
                          </a:ext>
                        </a:extLst>
                      </p:cNvPr>
                      <p:cNvPicPr/>
                      <p:nvPr/>
                    </p:nvPicPr>
                    <p:blipFill>
                      <a:blip r:embed="rId13"/>
                      <a:stretch>
                        <a:fillRect/>
                      </a:stretch>
                    </p:blipFill>
                    <p:spPr>
                      <a:xfrm>
                        <a:off x="1588" y="1588"/>
                        <a:ext cx="1227" cy="1588"/>
                      </a:xfrm>
                      <a:prstGeom prst="rect">
                        <a:avLst/>
                      </a:prstGeom>
                    </p:spPr>
                  </p:pic>
                </p:oleObj>
              </mc:Fallback>
            </mc:AlternateContent>
          </a:graphicData>
        </a:graphic>
      </p:graphicFrame>
      <p:graphicFrame>
        <p:nvGraphicFramePr>
          <p:cNvPr id="7" name="Content Placeholder 8">
            <a:extLst>
              <a:ext uri="{FF2B5EF4-FFF2-40B4-BE49-F238E27FC236}">
                <a16:creationId xmlns:a16="http://schemas.microsoft.com/office/drawing/2014/main" id="{F46F7771-4358-60C9-00F2-77092EC16BAD}"/>
              </a:ext>
            </a:extLst>
          </p:cNvPr>
          <p:cNvGraphicFramePr>
            <a:graphicFrameLocks/>
          </p:cNvGraphicFramePr>
          <p:nvPr>
            <p:custDataLst>
              <p:tags r:id="rId3"/>
            </p:custDataLst>
          </p:nvPr>
        </p:nvGraphicFramePr>
        <p:xfrm>
          <a:off x="4661285" y="2552808"/>
          <a:ext cx="6981112" cy="3676395"/>
        </p:xfrm>
        <a:graphic>
          <a:graphicData uri="http://schemas.openxmlformats.org/drawingml/2006/chart">
            <c:chart xmlns:c="http://schemas.openxmlformats.org/drawingml/2006/chart" xmlns:r="http://schemas.openxmlformats.org/officeDocument/2006/relationships" r:id="rId14"/>
          </a:graphicData>
        </a:graphic>
      </p:graphicFrame>
      <p:sp>
        <p:nvSpPr>
          <p:cNvPr id="3" name="Title 2">
            <a:extLst>
              <a:ext uri="{FF2B5EF4-FFF2-40B4-BE49-F238E27FC236}">
                <a16:creationId xmlns:a16="http://schemas.microsoft.com/office/drawing/2014/main" id="{68749AA6-BAD5-6C17-9A65-DF5C10CD9C8D}"/>
              </a:ext>
            </a:extLst>
          </p:cNvPr>
          <p:cNvSpPr>
            <a:spLocks noGrp="1"/>
          </p:cNvSpPr>
          <p:nvPr>
            <p:ph type="title"/>
            <p:custDataLst>
              <p:tags r:id="rId4"/>
            </p:custDataLst>
          </p:nvPr>
        </p:nvSpPr>
        <p:spPr>
          <a:xfrm>
            <a:off x="457200" y="548640"/>
            <a:ext cx="11274552" cy="493776"/>
          </a:xfrm>
        </p:spPr>
        <p:txBody>
          <a:bodyPr vert="horz">
            <a:normAutofit/>
          </a:bodyPr>
          <a:lstStyle/>
          <a:p>
            <a:r>
              <a:rPr lang="en-US"/>
              <a:t>Unit Economics Analysis</a:t>
            </a:r>
          </a:p>
        </p:txBody>
      </p:sp>
      <p:sp>
        <p:nvSpPr>
          <p:cNvPr id="4" name="Text Placeholder 3">
            <a:extLst>
              <a:ext uri="{FF2B5EF4-FFF2-40B4-BE49-F238E27FC236}">
                <a16:creationId xmlns:a16="http://schemas.microsoft.com/office/drawing/2014/main" id="{6096BE0C-4627-CD77-F643-FFC7985A3F86}"/>
              </a:ext>
            </a:extLst>
          </p:cNvPr>
          <p:cNvSpPr>
            <a:spLocks noGrp="1"/>
          </p:cNvSpPr>
          <p:nvPr>
            <p:ph type="body" sz="quarter" idx="14"/>
            <p:custDataLst>
              <p:tags r:id="rId5"/>
            </p:custDataLst>
          </p:nvPr>
        </p:nvSpPr>
        <p:spPr>
          <a:xfrm>
            <a:off x="457200" y="282321"/>
            <a:ext cx="11274425" cy="266319"/>
          </a:xfrm>
        </p:spPr>
        <p:txBody>
          <a:bodyPr/>
          <a:lstStyle/>
          <a:p>
            <a:r>
              <a:rPr lang="en-US"/>
              <a:t>Unit Economics</a:t>
            </a:r>
          </a:p>
        </p:txBody>
      </p:sp>
      <p:sp>
        <p:nvSpPr>
          <p:cNvPr id="44" name="Text Placeholder 4">
            <a:extLst>
              <a:ext uri="{FF2B5EF4-FFF2-40B4-BE49-F238E27FC236}">
                <a16:creationId xmlns:a16="http://schemas.microsoft.com/office/drawing/2014/main" id="{147D4408-62AD-6B27-74D7-49FFFD99A747}"/>
              </a:ext>
            </a:extLst>
          </p:cNvPr>
          <p:cNvSpPr>
            <a:spLocks noGrp="1"/>
          </p:cNvSpPr>
          <p:nvPr>
            <p:ph type="body" sz="quarter" idx="15"/>
            <p:custDataLst>
              <p:tags r:id="rId6"/>
            </p:custDataLst>
          </p:nvPr>
        </p:nvSpPr>
        <p:spPr>
          <a:xfrm>
            <a:off x="457200" y="1042988"/>
            <a:ext cx="11274425" cy="617537"/>
          </a:xfrm>
        </p:spPr>
        <p:txBody>
          <a:bodyPr/>
          <a:lstStyle/>
          <a:p>
            <a:r>
              <a:rPr lang="en-US"/>
              <a:t>MedEssenceAI demonstrates robust unit economics with a declining Customer Acquisition Cost (CAC), strong Lifetime Value (LTV), and excellent SaaS efficiency metrics, supporting scalable and profitable growth.</a:t>
            </a:r>
          </a:p>
        </p:txBody>
      </p:sp>
      <p:sp>
        <p:nvSpPr>
          <p:cNvPr id="5" name="Rectangle 4">
            <a:extLst>
              <a:ext uri="{FF2B5EF4-FFF2-40B4-BE49-F238E27FC236}">
                <a16:creationId xmlns:a16="http://schemas.microsoft.com/office/drawing/2014/main" id="{366306AC-6084-B3CA-1857-580BAE5078C6}"/>
              </a:ext>
            </a:extLst>
          </p:cNvPr>
          <p:cNvSpPr/>
          <p:nvPr>
            <p:custDataLst>
              <p:tags r:id="rId7"/>
            </p:custDataLst>
          </p:nvPr>
        </p:nvSpPr>
        <p:spPr>
          <a:xfrm>
            <a:off x="457200" y="2337755"/>
            <a:ext cx="3908828" cy="3676399"/>
          </a:xfrm>
          <a:prstGeom prst="rect">
            <a:avLst/>
          </a:prstGeom>
          <a:solidFill>
            <a:schemeClr val="bg1"/>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91440" tIns="91440" rIns="91440" bIns="91440" rtlCol="0" anchor="t">
            <a:normAutofit/>
          </a:bodyPr>
          <a:lstStyle/>
          <a:p>
            <a:pPr marL="171450" indent="-171450">
              <a:spcAft>
                <a:spcPts val="800"/>
              </a:spcAft>
              <a:buFont typeface="Arial" panose="020B0604020202020204" pitchFamily="34" charset="0"/>
              <a:buChar char="•"/>
            </a:pPr>
            <a:r>
              <a:rPr lang="en-US" sz="1200">
                <a:solidFill>
                  <a:schemeClr val="tx1"/>
                </a:solidFill>
              </a:rPr>
              <a:t>Blended CAC decreases from €2,850 in Year 1 to €1,920 in Year 5 due to optimized sales and marketing efficiencies.
Average Annual Contract Value grows from €1,680 to €5,400 by Year 5, boosting customer lifetime revenue potential.
Customer Lifetime averages 6.2 years with net revenue retention exceeding 115%, reflecting strong customer loyalty and expansion.
Key SaaS metrics highlight a 3.1:1 LTV/CAC ratio by Year 3 and a Magic Number of 1.4, indicating efficient growth and sustainable unit economics.
High gross margins above 85% support scalable profitability as the business scales with efficient resource allocation.</a:t>
            </a:r>
          </a:p>
        </p:txBody>
      </p:sp>
      <p:sp>
        <p:nvSpPr>
          <p:cNvPr id="9" name="Text Placeholder 1">
            <a:extLst>
              <a:ext uri="{FF2B5EF4-FFF2-40B4-BE49-F238E27FC236}">
                <a16:creationId xmlns:a16="http://schemas.microsoft.com/office/drawing/2014/main" id="{8894DAA1-EE4C-D3B6-F9B3-2C022774C579}"/>
              </a:ext>
            </a:extLst>
          </p:cNvPr>
          <p:cNvSpPr txBox="1">
            <a:spLocks/>
          </p:cNvSpPr>
          <p:nvPr>
            <p:custDataLst>
              <p:tags r:id="rId8"/>
            </p:custDataLst>
          </p:nvPr>
        </p:nvSpPr>
        <p:spPr>
          <a:xfrm>
            <a:off x="4661283" y="1888445"/>
            <a:ext cx="7070342" cy="436444"/>
          </a:xfrm>
          <a:prstGeom prst="rect">
            <a:avLst/>
          </a:prstGeom>
          <a:noFill/>
          <a:ln>
            <a:noFill/>
          </a:ln>
        </p:spPr>
        <p:txBody>
          <a:bodyPr spcFirstLastPara="1" wrap="square" lIns="45720" tIns="45720" rIns="45720" bIns="45720" anchor="ctr" anchorCtr="0">
            <a:normAutofit/>
          </a:bodyPr>
          <a:lstStyle>
            <a:defPPr>
              <a:defRPr lang="en-US"/>
            </a:defPPr>
            <a:lvl1pPr>
              <a:buSzPts val="1100"/>
              <a:defRPr sz="1200" b="1"/>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a:t>Customer Acquisition Cost (CAC) vs. Lifetime Value (LTV) Over 5 Years</a:t>
            </a:r>
          </a:p>
        </p:txBody>
      </p:sp>
      <p:sp>
        <p:nvSpPr>
          <p:cNvPr id="11" name="Rectangle 10">
            <a:extLst>
              <a:ext uri="{FF2B5EF4-FFF2-40B4-BE49-F238E27FC236}">
                <a16:creationId xmlns:a16="http://schemas.microsoft.com/office/drawing/2014/main" id="{04888CF1-A306-1DD7-B715-8C34C74E538C}"/>
              </a:ext>
            </a:extLst>
          </p:cNvPr>
          <p:cNvSpPr/>
          <p:nvPr>
            <p:custDataLst>
              <p:tags r:id="rId9"/>
            </p:custDataLst>
          </p:nvPr>
        </p:nvSpPr>
        <p:spPr>
          <a:xfrm>
            <a:off x="7404485" y="3361548"/>
            <a:ext cx="2033026" cy="537762"/>
          </a:xfrm>
          <a:prstGeom prst="rect">
            <a:avLst/>
          </a:prstGeom>
          <a:solidFill>
            <a:schemeClr val="bg2"/>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lIns="45720" tIns="18288" rIns="45720" bIns="18288" rtlCol="0" anchor="ctr">
            <a:normAutofit/>
          </a:bodyPr>
          <a:lstStyle/>
          <a:p>
            <a:pPr algn="ctr">
              <a:spcAft>
                <a:spcPts val="1200"/>
              </a:spcAft>
            </a:pPr>
            <a:r>
              <a:rPr lang="en-US" sz="1000">
                <a:solidFill>
                  <a:schemeClr val="tx1"/>
                </a:solidFill>
              </a:rPr>
              <a:t>LTV/CAC ratio improves to 3.1:1 by Year 3, indicating strong customer profitability.</a:t>
            </a:r>
          </a:p>
        </p:txBody>
      </p:sp>
      <p:sp>
        <p:nvSpPr>
          <p:cNvPr id="12" name="Google Shape;10527;p9415">
            <a:extLst>
              <a:ext uri="{FF2B5EF4-FFF2-40B4-BE49-F238E27FC236}">
                <a16:creationId xmlns:a16="http://schemas.microsoft.com/office/drawing/2014/main" id="{18130299-5DBD-3FEE-396F-9FFD96E7BC36}"/>
              </a:ext>
            </a:extLst>
          </p:cNvPr>
          <p:cNvSpPr txBox="1"/>
          <p:nvPr>
            <p:custDataLst>
              <p:tags r:id="rId10"/>
            </p:custDataLst>
          </p:nvPr>
        </p:nvSpPr>
        <p:spPr>
          <a:xfrm>
            <a:off x="457200" y="1936440"/>
            <a:ext cx="3898232" cy="394297"/>
          </a:xfrm>
          <a:prstGeom prst="rect">
            <a:avLst/>
          </a:prstGeom>
          <a:noFill/>
          <a:ln>
            <a:noFill/>
          </a:ln>
        </p:spPr>
        <p:txBody>
          <a:bodyPr spcFirstLastPara="1" wrap="square" lIns="45720" tIns="45720" rIns="45720" bIns="45720" anchor="ctr" anchorCtr="0">
            <a:normAutofit/>
          </a:bodyPr>
          <a:lstStyle/>
          <a:p>
            <a:pPr>
              <a:buSzPts val="1100"/>
            </a:pPr>
            <a:r>
              <a:rPr lang="en-US" sz="1200" b="1"/>
              <a:t>Analysis and Recommendations</a:t>
            </a:r>
          </a:p>
        </p:txBody>
      </p:sp>
      <p:cxnSp>
        <p:nvCxnSpPr>
          <p:cNvPr id="13" name="Straight Connector 12">
            <a:extLst>
              <a:ext uri="{FF2B5EF4-FFF2-40B4-BE49-F238E27FC236}">
                <a16:creationId xmlns:a16="http://schemas.microsoft.com/office/drawing/2014/main" id="{094E992F-2533-EB62-B50A-0654D277B01B}"/>
              </a:ext>
            </a:extLst>
          </p:cNvPr>
          <p:cNvCxnSpPr>
            <a:cxnSpLocks/>
          </p:cNvCxnSpPr>
          <p:nvPr/>
        </p:nvCxnSpPr>
        <p:spPr>
          <a:xfrm flipH="1">
            <a:off x="447159" y="2330737"/>
            <a:ext cx="3918869"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D2448B5-9D0F-A05B-7B55-45CE0A372EE1}"/>
              </a:ext>
            </a:extLst>
          </p:cNvPr>
          <p:cNvCxnSpPr>
            <a:cxnSpLocks/>
          </p:cNvCxnSpPr>
          <p:nvPr/>
        </p:nvCxnSpPr>
        <p:spPr>
          <a:xfrm flipH="1">
            <a:off x="4661284" y="2337755"/>
            <a:ext cx="6981112"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sp>
        <p:nvSpPr>
          <p:cNvPr id="20" name="Footer Placeholder 19">
            <a:extLst>
              <a:ext uri="{FF2B5EF4-FFF2-40B4-BE49-F238E27FC236}">
                <a16:creationId xmlns:a16="http://schemas.microsoft.com/office/drawing/2014/main" id="{B5BEDD05-1488-33D8-ACF2-509275A0FDF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8388F538-54AA-93B7-8938-B7DE48E21D70}"/>
              </a:ext>
            </a:extLst>
          </p:cNvPr>
          <p:cNvSpPr>
            <a:spLocks noGrp="1"/>
          </p:cNvSpPr>
          <p:nvPr>
            <p:ph type="sldNum" sz="quarter" idx="17"/>
          </p:nvPr>
        </p:nvSpPr>
        <p:spPr/>
        <p:txBody>
          <a:bodyPr/>
          <a:lstStyle/>
          <a:p>
            <a:fld id="{0122C274-3D99-4A24-ADE9-DD3F36DBA14D}" type="slidenum">
              <a:rPr lang="en-US" smtClean="0"/>
              <a:t>7</a:t>
            </a:fld>
            <a:endParaRPr lang="en-US"/>
          </a:p>
        </p:txBody>
      </p:sp>
      <p:sp>
        <p:nvSpPr>
          <p:cNvPr id="2" name="5-Point Star 1">
            <a:extLst>
              <a:ext uri="{FF2B5EF4-FFF2-40B4-BE49-F238E27FC236}">
                <a16:creationId xmlns:a16="http://schemas.microsoft.com/office/drawing/2014/main" id="{E61ED77E-C1CE-7124-7E51-B381A0EAAE28}"/>
              </a:ext>
            </a:extLst>
          </p:cNvPr>
          <p:cNvSpPr/>
          <p:nvPr/>
        </p:nvSpPr>
        <p:spPr>
          <a:xfrm>
            <a:off x="10787063" y="282321"/>
            <a:ext cx="700087" cy="574929"/>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83068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7BDB7-F0F4-715B-4ACB-685E0FAC6003}"/>
            </a:ext>
          </a:extLst>
        </p:cNvPr>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7E006273-DE66-AF3D-3EB2-668E9A4565E9}"/>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2" imgW="7772400" imgH="10058400" progId="TCLayout.ActiveDocument.1">
                  <p:embed/>
                </p:oleObj>
              </mc:Choice>
              <mc:Fallback>
                <p:oleObj name="think-cell Slide" r:id="rId12" imgW="7772400" imgH="10058400" progId="TCLayout.ActiveDocument.1">
                  <p:embed/>
                  <p:pic>
                    <p:nvPicPr>
                      <p:cNvPr id="9" name="think-cell data - do not delete" hidden="1">
                        <a:extLst>
                          <a:ext uri="{FF2B5EF4-FFF2-40B4-BE49-F238E27FC236}">
                            <a16:creationId xmlns:a16="http://schemas.microsoft.com/office/drawing/2014/main" id="{7E006273-DE66-AF3D-3EB2-668E9A4565E9}"/>
                          </a:ext>
                        </a:extLst>
                      </p:cNvPr>
                      <p:cNvPicPr/>
                      <p:nvPr/>
                    </p:nvPicPr>
                    <p:blipFill>
                      <a:blip r:embed="rId13"/>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93A68E46-FB6C-6366-44FA-F2DD3C963822}"/>
              </a:ext>
            </a:extLst>
          </p:cNvPr>
          <p:cNvSpPr>
            <a:spLocks noGrp="1"/>
          </p:cNvSpPr>
          <p:nvPr>
            <p:ph type="title"/>
            <p:custDataLst>
              <p:tags r:id="rId3"/>
            </p:custDataLst>
          </p:nvPr>
        </p:nvSpPr>
        <p:spPr>
          <a:xfrm>
            <a:off x="457200" y="548640"/>
            <a:ext cx="11274552" cy="493776"/>
          </a:xfrm>
        </p:spPr>
        <p:txBody>
          <a:bodyPr vert="horz">
            <a:normAutofit/>
          </a:bodyPr>
          <a:lstStyle/>
          <a:p>
            <a:r>
              <a:rPr lang="en-US"/>
              <a:t>Financial Projections &amp; Modeling</a:t>
            </a:r>
          </a:p>
        </p:txBody>
      </p:sp>
      <p:sp>
        <p:nvSpPr>
          <p:cNvPr id="4" name="Text Placeholder 3">
            <a:extLst>
              <a:ext uri="{FF2B5EF4-FFF2-40B4-BE49-F238E27FC236}">
                <a16:creationId xmlns:a16="http://schemas.microsoft.com/office/drawing/2014/main" id="{B519C216-473A-99BA-7EC5-62DA967A9E20}"/>
              </a:ext>
            </a:extLst>
          </p:cNvPr>
          <p:cNvSpPr>
            <a:spLocks noGrp="1"/>
          </p:cNvSpPr>
          <p:nvPr>
            <p:ph type="body" sz="quarter" idx="14"/>
            <p:custDataLst>
              <p:tags r:id="rId4"/>
            </p:custDataLst>
          </p:nvPr>
        </p:nvSpPr>
        <p:spPr>
          <a:xfrm>
            <a:off x="457200" y="282321"/>
            <a:ext cx="11274425" cy="266319"/>
          </a:xfrm>
        </p:spPr>
        <p:txBody>
          <a:bodyPr/>
          <a:lstStyle/>
          <a:p>
            <a:r>
              <a:rPr lang="en-US"/>
              <a:t>Financials</a:t>
            </a:r>
          </a:p>
        </p:txBody>
      </p:sp>
      <p:sp>
        <p:nvSpPr>
          <p:cNvPr id="20" name="Footer Placeholder 19">
            <a:extLst>
              <a:ext uri="{FF2B5EF4-FFF2-40B4-BE49-F238E27FC236}">
                <a16:creationId xmlns:a16="http://schemas.microsoft.com/office/drawing/2014/main" id="{41A45DBE-6F01-AE65-32B7-34FC16A85256}"/>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3772470D-8AB6-CD33-D505-B724A98E6F24}"/>
              </a:ext>
            </a:extLst>
          </p:cNvPr>
          <p:cNvSpPr>
            <a:spLocks noGrp="1"/>
          </p:cNvSpPr>
          <p:nvPr>
            <p:ph type="sldNum" sz="quarter" idx="17"/>
          </p:nvPr>
        </p:nvSpPr>
        <p:spPr/>
        <p:txBody>
          <a:bodyPr/>
          <a:lstStyle/>
          <a:p>
            <a:fld id="{0122C274-3D99-4A24-ADE9-DD3F36DBA14D}" type="slidenum">
              <a:rPr lang="en-US" smtClean="0"/>
              <a:t>8</a:t>
            </a:fld>
            <a:endParaRPr lang="en-US"/>
          </a:p>
        </p:txBody>
      </p:sp>
      <p:graphicFrame>
        <p:nvGraphicFramePr>
          <p:cNvPr id="2" name="Content Placeholder 8">
            <a:extLst>
              <a:ext uri="{FF2B5EF4-FFF2-40B4-BE49-F238E27FC236}">
                <a16:creationId xmlns:a16="http://schemas.microsoft.com/office/drawing/2014/main" id="{9D9C9568-1E30-4A3E-8BEE-B597A492977F}"/>
              </a:ext>
            </a:extLst>
          </p:cNvPr>
          <p:cNvGraphicFramePr>
            <a:graphicFrameLocks/>
          </p:cNvGraphicFramePr>
          <p:nvPr>
            <p:custDataLst>
              <p:tags r:id="rId5"/>
            </p:custDataLst>
          </p:nvPr>
        </p:nvGraphicFramePr>
        <p:xfrm>
          <a:off x="6187442" y="1663271"/>
          <a:ext cx="5547358" cy="3874766"/>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Content Placeholder 8">
            <a:extLst>
              <a:ext uri="{FF2B5EF4-FFF2-40B4-BE49-F238E27FC236}">
                <a16:creationId xmlns:a16="http://schemas.microsoft.com/office/drawing/2014/main" id="{3A2588B1-BCF2-ABB4-4F47-E15A8E9745DF}"/>
              </a:ext>
            </a:extLst>
          </p:cNvPr>
          <p:cNvGraphicFramePr>
            <a:graphicFrameLocks/>
          </p:cNvGraphicFramePr>
          <p:nvPr>
            <p:custDataLst>
              <p:tags r:id="rId6"/>
            </p:custDataLst>
          </p:nvPr>
        </p:nvGraphicFramePr>
        <p:xfrm>
          <a:off x="457200" y="1663271"/>
          <a:ext cx="5547359" cy="3874766"/>
        </p:xfrm>
        <a:graphic>
          <a:graphicData uri="http://schemas.openxmlformats.org/drawingml/2006/chart">
            <c:chart xmlns:c="http://schemas.openxmlformats.org/drawingml/2006/chart" xmlns:r="http://schemas.openxmlformats.org/officeDocument/2006/relationships" r:id="rId15"/>
          </a:graphicData>
        </a:graphic>
      </p:graphicFrame>
      <p:sp>
        <p:nvSpPr>
          <p:cNvPr id="7" name="Text Placeholder 2">
            <a:extLst>
              <a:ext uri="{FF2B5EF4-FFF2-40B4-BE49-F238E27FC236}">
                <a16:creationId xmlns:a16="http://schemas.microsoft.com/office/drawing/2014/main" id="{B363DA56-A713-3DBD-FDEF-FC8CB2D0ACE9}"/>
              </a:ext>
            </a:extLst>
          </p:cNvPr>
          <p:cNvSpPr txBox="1">
            <a:spLocks/>
          </p:cNvSpPr>
          <p:nvPr>
            <p:custDataLst>
              <p:tags r:id="rId7"/>
            </p:custDataLst>
          </p:nvPr>
        </p:nvSpPr>
        <p:spPr>
          <a:xfrm>
            <a:off x="457200" y="1218363"/>
            <a:ext cx="5541264" cy="393192"/>
          </a:xfrm>
          <a:prstGeom prst="rect">
            <a:avLst/>
          </a:prstGeom>
          <a:solidFill>
            <a:schemeClr val="tx2"/>
          </a:solidFill>
          <a:ln>
            <a:noFill/>
          </a:ln>
        </p:spPr>
        <p:txBody>
          <a:bodyPr spcFirstLastPara="1" wrap="square" lIns="91440" tIns="45720" rIns="91440" bIns="45720" anchor="ctr" anchorCtr="0">
            <a:normAutofit/>
          </a:bodyPr>
          <a:lstStyle>
            <a:defPPr>
              <a:defRPr lang="en-US"/>
            </a:defPPr>
            <a:lvl1pPr>
              <a:buSzPts val="1100"/>
              <a:defRPr sz="1200" b="1"/>
            </a:lvl1pPr>
            <a:lvl2pPr marR="0" lvl="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9pPr>
          </a:lstStyle>
          <a:p>
            <a:r>
              <a:rPr lang="en-US">
                <a:solidFill>
                  <a:schemeClr val="bg1"/>
                </a:solidFill>
              </a:rPr>
              <a:t>5-Year Revenue Growth and Profitability Milestones</a:t>
            </a:r>
          </a:p>
        </p:txBody>
      </p:sp>
      <p:sp>
        <p:nvSpPr>
          <p:cNvPr id="8" name="Text Placeholder 4">
            <a:extLst>
              <a:ext uri="{FF2B5EF4-FFF2-40B4-BE49-F238E27FC236}">
                <a16:creationId xmlns:a16="http://schemas.microsoft.com/office/drawing/2014/main" id="{5EC71EA6-F192-F0E1-731A-D1499E505A0D}"/>
              </a:ext>
            </a:extLst>
          </p:cNvPr>
          <p:cNvSpPr txBox="1">
            <a:spLocks/>
          </p:cNvSpPr>
          <p:nvPr>
            <p:custDataLst>
              <p:tags r:id="rId8"/>
            </p:custDataLst>
          </p:nvPr>
        </p:nvSpPr>
        <p:spPr>
          <a:xfrm>
            <a:off x="6187443" y="1218363"/>
            <a:ext cx="5544182" cy="393192"/>
          </a:xfrm>
          <a:prstGeom prst="rect">
            <a:avLst/>
          </a:prstGeom>
          <a:solidFill>
            <a:schemeClr val="tx2"/>
          </a:solidFill>
          <a:ln>
            <a:noFill/>
          </a:ln>
        </p:spPr>
        <p:txBody>
          <a:bodyPr spcFirstLastPara="1" wrap="square" lIns="91440" tIns="45720" rIns="91440" bIns="45720" anchor="ctr" anchorCtr="0">
            <a:normAutofit/>
          </a:bodyPr>
          <a:lstStyle>
            <a:defPPr>
              <a:defRPr lang="en-US"/>
            </a:defPPr>
            <a:lvl1pPr>
              <a:buSzPts val="1100"/>
              <a:defRPr sz="1200" b="1"/>
            </a:lvl1pPr>
            <a:lvl2pPr marR="0" lvl="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9pPr>
          </a:lstStyle>
          <a:p>
            <a:r>
              <a:rPr lang="en-US">
                <a:solidFill>
                  <a:schemeClr val="bg1"/>
                </a:solidFill>
              </a:rPr>
              <a:t>Detailed Profit &amp; Loss Projections (€ Millions)</a:t>
            </a:r>
          </a:p>
        </p:txBody>
      </p:sp>
      <p:sp>
        <p:nvSpPr>
          <p:cNvPr id="10" name="Text Placeholder 4">
            <a:extLst>
              <a:ext uri="{FF2B5EF4-FFF2-40B4-BE49-F238E27FC236}">
                <a16:creationId xmlns:a16="http://schemas.microsoft.com/office/drawing/2014/main" id="{CF226A3B-E029-D26F-E7F7-2E621EC27910}"/>
              </a:ext>
            </a:extLst>
          </p:cNvPr>
          <p:cNvSpPr>
            <a:spLocks noGrp="1"/>
          </p:cNvSpPr>
          <p:nvPr>
            <p:ph type="body" sz="quarter" idx="15"/>
            <p:custDataLst>
              <p:tags r:id="rId9"/>
            </p:custDataLst>
          </p:nvPr>
        </p:nvSpPr>
        <p:spPr>
          <a:xfrm>
            <a:off x="457199" y="5691823"/>
            <a:ext cx="11274425" cy="617537"/>
          </a:xfrm>
          <a:solidFill>
            <a:schemeClr val="accent4"/>
          </a:solidFill>
        </p:spPr>
        <p:txBody>
          <a:bodyPr vert="horz" lIns="91440" tIns="91440" rIns="91440" bIns="91440" rtlCol="0" anchor="ctr">
            <a:normAutofit/>
          </a:bodyPr>
          <a:lstStyle/>
          <a:p>
            <a:r>
              <a:rPr lang="en-US" b="1">
                <a:solidFill>
                  <a:schemeClr val="bg1"/>
                </a:solidFill>
              </a:rPr>
              <a:t>MedEssenceAI projects rapid revenue growth with strong profitability milestones, achieving cash flow positivity by Year 3. Gross margins improve to 90%, supporting scalable EBITDA growth and operational efficiency.</a:t>
            </a:r>
          </a:p>
        </p:txBody>
      </p:sp>
      <p:sp>
        <p:nvSpPr>
          <p:cNvPr id="11" name="Rectangle 10">
            <a:extLst>
              <a:ext uri="{FF2B5EF4-FFF2-40B4-BE49-F238E27FC236}">
                <a16:creationId xmlns:a16="http://schemas.microsoft.com/office/drawing/2014/main" id="{DF282EA6-E7BE-3E32-C992-37E39D359D04}"/>
              </a:ext>
            </a:extLst>
          </p:cNvPr>
          <p:cNvSpPr/>
          <p:nvPr>
            <p:custDataLst>
              <p:tags r:id="rId10"/>
            </p:custDataLst>
          </p:nvPr>
        </p:nvSpPr>
        <p:spPr>
          <a:xfrm>
            <a:off x="2921385" y="2519214"/>
            <a:ext cx="2033026" cy="537762"/>
          </a:xfrm>
          <a:prstGeom prst="rect">
            <a:avLst/>
          </a:prstGeom>
          <a:solidFill>
            <a:schemeClr val="bg2"/>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lIns="45720" tIns="18288" rIns="45720" bIns="18288" rtlCol="0" anchor="ctr">
            <a:normAutofit/>
          </a:bodyPr>
          <a:lstStyle/>
          <a:p>
            <a:pPr algn="ctr">
              <a:spcAft>
                <a:spcPts val="1200"/>
              </a:spcAft>
            </a:pPr>
            <a:r>
              <a:rPr lang="en-US" sz="1000">
                <a:solidFill>
                  <a:schemeClr val="tx1"/>
                </a:solidFill>
              </a:rPr>
              <a:t>Revenue grows from €1.8M to €40.8M; EBITDA turns positive by Month 31 (Year 3).</a:t>
            </a:r>
          </a:p>
        </p:txBody>
      </p:sp>
      <p:sp>
        <p:nvSpPr>
          <p:cNvPr id="5" name="5-Point Star 4">
            <a:extLst>
              <a:ext uri="{FF2B5EF4-FFF2-40B4-BE49-F238E27FC236}">
                <a16:creationId xmlns:a16="http://schemas.microsoft.com/office/drawing/2014/main" id="{064508B3-0580-758F-3807-9924E8FF9D9C}"/>
              </a:ext>
            </a:extLst>
          </p:cNvPr>
          <p:cNvSpPr/>
          <p:nvPr/>
        </p:nvSpPr>
        <p:spPr>
          <a:xfrm>
            <a:off x="10787063" y="282321"/>
            <a:ext cx="700087" cy="574929"/>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96135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6AB80-1EED-0B47-3128-1A3575DD3D23}"/>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3020E5B-B642-40C3-A3D9-FD68125A31B2}"/>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1" imgW="7772400" imgH="10058400" progId="TCLayout.ActiveDocument.1">
                  <p:embed/>
                </p:oleObj>
              </mc:Choice>
              <mc:Fallback>
                <p:oleObj name="think-cell Slide" r:id="rId11" imgW="7772400" imgH="10058400" progId="TCLayout.ActiveDocument.1">
                  <p:embed/>
                  <p:pic>
                    <p:nvPicPr>
                      <p:cNvPr id="8" name="think-cell data - do not delete" hidden="1">
                        <a:extLst>
                          <a:ext uri="{FF2B5EF4-FFF2-40B4-BE49-F238E27FC236}">
                            <a16:creationId xmlns:a16="http://schemas.microsoft.com/office/drawing/2014/main" id="{33020E5B-B642-40C3-A3D9-FD68125A31B2}"/>
                          </a:ext>
                        </a:extLst>
                      </p:cNvPr>
                      <p:cNvPicPr/>
                      <p:nvPr/>
                    </p:nvPicPr>
                    <p:blipFill>
                      <a:blip r:embed="rId12"/>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ADF85095-1E87-2CA3-11A8-3AC3F4275EEE}"/>
              </a:ext>
            </a:extLst>
          </p:cNvPr>
          <p:cNvSpPr>
            <a:spLocks noGrp="1"/>
          </p:cNvSpPr>
          <p:nvPr>
            <p:ph type="title"/>
            <p:custDataLst>
              <p:tags r:id="rId3"/>
            </p:custDataLst>
          </p:nvPr>
        </p:nvSpPr>
        <p:spPr/>
        <p:txBody>
          <a:bodyPr vert="horz">
            <a:normAutofit/>
          </a:bodyPr>
          <a:lstStyle/>
          <a:p>
            <a:r>
              <a:rPr lang="en-US"/>
              <a:t>Cohort Analysis &amp; Customer Retention</a:t>
            </a:r>
          </a:p>
        </p:txBody>
      </p:sp>
      <p:sp>
        <p:nvSpPr>
          <p:cNvPr id="4" name="Text Placeholder 3">
            <a:extLst>
              <a:ext uri="{FF2B5EF4-FFF2-40B4-BE49-F238E27FC236}">
                <a16:creationId xmlns:a16="http://schemas.microsoft.com/office/drawing/2014/main" id="{D9F3BF6C-4B4C-0BF2-A89B-277AE8442170}"/>
              </a:ext>
            </a:extLst>
          </p:cNvPr>
          <p:cNvSpPr>
            <a:spLocks noGrp="1"/>
          </p:cNvSpPr>
          <p:nvPr>
            <p:ph type="body" sz="quarter" idx="14"/>
            <p:custDataLst>
              <p:tags r:id="rId4"/>
            </p:custDataLst>
          </p:nvPr>
        </p:nvSpPr>
        <p:spPr/>
        <p:txBody>
          <a:bodyPr/>
          <a:lstStyle/>
          <a:p>
            <a:r>
              <a:rPr lang="en-US"/>
              <a:t>Customer Metrics</a:t>
            </a:r>
          </a:p>
        </p:txBody>
      </p:sp>
      <p:sp>
        <p:nvSpPr>
          <p:cNvPr id="5" name="Text Placeholder 4">
            <a:extLst>
              <a:ext uri="{FF2B5EF4-FFF2-40B4-BE49-F238E27FC236}">
                <a16:creationId xmlns:a16="http://schemas.microsoft.com/office/drawing/2014/main" id="{9D7959EA-2A14-2A9F-FBAC-60A2008E026E}"/>
              </a:ext>
            </a:extLst>
          </p:cNvPr>
          <p:cNvSpPr>
            <a:spLocks noGrp="1"/>
          </p:cNvSpPr>
          <p:nvPr>
            <p:ph type="body" sz="quarter" idx="15"/>
            <p:custDataLst>
              <p:tags r:id="rId5"/>
            </p:custDataLst>
          </p:nvPr>
        </p:nvSpPr>
        <p:spPr/>
        <p:txBody>
          <a:bodyPr/>
          <a:lstStyle/>
          <a:p>
            <a:r>
              <a:rPr lang="en-US"/>
              <a:t>MedEssenceAI demonstrates strong customer acquisition growth and excellent retention rates, highlighting the platform's scalability and customer satisfaction. Expansion revenue from existing customers further strengthens long-term revenue stability and growth potential.</a:t>
            </a:r>
          </a:p>
        </p:txBody>
      </p:sp>
      <p:sp>
        <p:nvSpPr>
          <p:cNvPr id="2" name="Google Shape;703;p114">
            <a:extLst>
              <a:ext uri="{FF2B5EF4-FFF2-40B4-BE49-F238E27FC236}">
                <a16:creationId xmlns:a16="http://schemas.microsoft.com/office/drawing/2014/main" id="{A5B69ECF-5620-377F-52CA-8DF167674F5F}"/>
              </a:ext>
            </a:extLst>
          </p:cNvPr>
          <p:cNvSpPr txBox="1"/>
          <p:nvPr>
            <p:custDataLst>
              <p:tags r:id="rId6"/>
            </p:custDataLst>
          </p:nvPr>
        </p:nvSpPr>
        <p:spPr>
          <a:xfrm>
            <a:off x="456970" y="2522997"/>
            <a:ext cx="5394960" cy="3282979"/>
          </a:xfrm>
          <a:prstGeom prst="rect">
            <a:avLst/>
          </a:prstGeom>
          <a:noFill/>
          <a:ln>
            <a:solidFill>
              <a:schemeClr val="tx1"/>
            </a:solidFill>
          </a:ln>
        </p:spPr>
        <p:txBody>
          <a:bodyPr spcFirstLastPara="1" wrap="square" lIns="91440" tIns="91440" rIns="91440" bIns="91440" anchor="t" anchorCtr="0">
            <a:normAutofit/>
          </a:bodyPr>
          <a:lstStyle/>
          <a:p>
            <a:pPr marL="171450" indent="-171450">
              <a:spcAft>
                <a:spcPts val="1200"/>
              </a:spcAft>
              <a:buFont typeface="Arial" panose="020B0604020202020204" pitchFamily="34" charset="0"/>
              <a:buChar char="•"/>
            </a:pPr>
            <a:r>
              <a:rPr lang="en-US" sz="1200"/>
              <a:t>Year 1: 85 customers with an average annual contract value (ACV) of €1,680
Year 2: 180 customers, increasing ACV to €2,240
Year 3: 320 customers, ACV grows to €2,850
Year 4: 485 customers with ACV rising to €4,120
Year 5: 650 customers, average ACV reaches €5,400</a:t>
            </a:r>
          </a:p>
        </p:txBody>
      </p:sp>
      <p:sp>
        <p:nvSpPr>
          <p:cNvPr id="7" name="Google Shape;10527;p9415">
            <a:extLst>
              <a:ext uri="{FF2B5EF4-FFF2-40B4-BE49-F238E27FC236}">
                <a16:creationId xmlns:a16="http://schemas.microsoft.com/office/drawing/2014/main" id="{897A0108-FD39-D87E-A065-BB806183B763}"/>
              </a:ext>
            </a:extLst>
          </p:cNvPr>
          <p:cNvSpPr txBox="1"/>
          <p:nvPr>
            <p:custDataLst>
              <p:tags r:id="rId7"/>
            </p:custDataLst>
          </p:nvPr>
        </p:nvSpPr>
        <p:spPr>
          <a:xfrm>
            <a:off x="456970" y="2128700"/>
            <a:ext cx="5394960" cy="394297"/>
          </a:xfrm>
          <a:prstGeom prst="rect">
            <a:avLst/>
          </a:prstGeom>
          <a:solidFill>
            <a:schemeClr val="accent1"/>
          </a:solidFill>
          <a:ln>
            <a:noFill/>
          </a:ln>
        </p:spPr>
        <p:txBody>
          <a:bodyPr spcFirstLastPara="1" wrap="square" lIns="91440" tIns="45720" rIns="91440" bIns="45720" anchor="ctr" anchorCtr="0">
            <a:normAutofit/>
          </a:bodyPr>
          <a:lstStyle/>
          <a:p>
            <a:pPr>
              <a:buSzPts val="1100"/>
            </a:pPr>
            <a:r>
              <a:rPr lang="en-US" sz="1200" b="1">
                <a:solidFill>
                  <a:schemeClr val="bg1"/>
                </a:solidFill>
              </a:rPr>
              <a:t>Customer Acquisition by Year</a:t>
            </a:r>
          </a:p>
        </p:txBody>
      </p:sp>
      <p:sp>
        <p:nvSpPr>
          <p:cNvPr id="9" name="Google Shape;703;p114">
            <a:extLst>
              <a:ext uri="{FF2B5EF4-FFF2-40B4-BE49-F238E27FC236}">
                <a16:creationId xmlns:a16="http://schemas.microsoft.com/office/drawing/2014/main" id="{5B66491B-A772-EC69-6BC7-42217C16717A}"/>
              </a:ext>
            </a:extLst>
          </p:cNvPr>
          <p:cNvSpPr txBox="1"/>
          <p:nvPr>
            <p:custDataLst>
              <p:tags r:id="rId8"/>
            </p:custDataLst>
          </p:nvPr>
        </p:nvSpPr>
        <p:spPr>
          <a:xfrm>
            <a:off x="6340070" y="2532033"/>
            <a:ext cx="5394960" cy="3282979"/>
          </a:xfrm>
          <a:prstGeom prst="rect">
            <a:avLst/>
          </a:prstGeom>
          <a:noFill/>
          <a:ln>
            <a:solidFill>
              <a:schemeClr val="tx1"/>
            </a:solidFill>
          </a:ln>
        </p:spPr>
        <p:txBody>
          <a:bodyPr spcFirstLastPara="1" wrap="square" lIns="91440" tIns="91440" rIns="91440" bIns="91440" anchor="t" anchorCtr="0">
            <a:normAutofit/>
          </a:bodyPr>
          <a:lstStyle/>
          <a:p>
            <a:pPr marL="171450" indent="-171450">
              <a:spcAft>
                <a:spcPts val="1200"/>
              </a:spcAft>
              <a:buFont typeface="Arial" panose="020B0604020202020204" pitchFamily="34" charset="0"/>
              <a:buChar char="•"/>
            </a:pPr>
            <a:r>
              <a:rPr lang="en-US" sz="1200"/>
              <a:t>Logo retention improves from 89% in Year 1 to 94% by Year 3
Net dollar retention increases from 108% in Year 1 to 115% by Year 3
Expansion revenue accounts for 25% of existing customer revenue by Year 3
Strong retention indicates high customer satisfaction and platform stickiness
Expansion revenue growth supports increased lifetime value and profitability</a:t>
            </a:r>
          </a:p>
        </p:txBody>
      </p:sp>
      <p:sp>
        <p:nvSpPr>
          <p:cNvPr id="11" name="Google Shape;10527;p9415">
            <a:extLst>
              <a:ext uri="{FF2B5EF4-FFF2-40B4-BE49-F238E27FC236}">
                <a16:creationId xmlns:a16="http://schemas.microsoft.com/office/drawing/2014/main" id="{17F44AB8-0CF3-7321-97A5-262989FAE1D5}"/>
              </a:ext>
            </a:extLst>
          </p:cNvPr>
          <p:cNvSpPr txBox="1"/>
          <p:nvPr>
            <p:custDataLst>
              <p:tags r:id="rId9"/>
            </p:custDataLst>
          </p:nvPr>
        </p:nvSpPr>
        <p:spPr>
          <a:xfrm>
            <a:off x="6340070" y="2137736"/>
            <a:ext cx="5394960" cy="394297"/>
          </a:xfrm>
          <a:prstGeom prst="rect">
            <a:avLst/>
          </a:prstGeom>
          <a:solidFill>
            <a:schemeClr val="accent2"/>
          </a:solidFill>
          <a:ln>
            <a:noFill/>
          </a:ln>
        </p:spPr>
        <p:txBody>
          <a:bodyPr spcFirstLastPara="1" wrap="square" lIns="91440" tIns="45720" rIns="91440" bIns="45720" anchor="ctr" anchorCtr="0">
            <a:normAutofit/>
          </a:bodyPr>
          <a:lstStyle/>
          <a:p>
            <a:pPr>
              <a:buSzPts val="1100"/>
            </a:pPr>
            <a:r>
              <a:rPr lang="en-US" sz="1200" b="1">
                <a:solidFill>
                  <a:schemeClr val="bg1"/>
                </a:solidFill>
              </a:rPr>
              <a:t>Retention &amp; Expansion Metrics</a:t>
            </a:r>
          </a:p>
        </p:txBody>
      </p:sp>
      <p:sp>
        <p:nvSpPr>
          <p:cNvPr id="10" name="Footer Placeholder 9">
            <a:extLst>
              <a:ext uri="{FF2B5EF4-FFF2-40B4-BE49-F238E27FC236}">
                <a16:creationId xmlns:a16="http://schemas.microsoft.com/office/drawing/2014/main" id="{872D1519-FFB5-6829-5AC8-A8E8E0D70CAB}"/>
              </a:ext>
            </a:extLst>
          </p:cNvPr>
          <p:cNvSpPr>
            <a:spLocks noGrp="1"/>
          </p:cNvSpPr>
          <p:nvPr>
            <p:ph type="ftr" sz="quarter" idx="16"/>
          </p:nvPr>
        </p:nvSpPr>
        <p:spPr/>
        <p:txBody>
          <a:bodyPr/>
          <a:lstStyle/>
          <a:p>
            <a:r>
              <a:rPr lang="en-US"/>
              <a:t>CONFIDENTIAL | DRAFT</a:t>
            </a:r>
          </a:p>
        </p:txBody>
      </p:sp>
      <p:sp>
        <p:nvSpPr>
          <p:cNvPr id="12" name="Slide Number Placeholder 11">
            <a:extLst>
              <a:ext uri="{FF2B5EF4-FFF2-40B4-BE49-F238E27FC236}">
                <a16:creationId xmlns:a16="http://schemas.microsoft.com/office/drawing/2014/main" id="{FD7C9D0E-32A4-DE39-8199-1CF7DC4C9280}"/>
              </a:ext>
            </a:extLst>
          </p:cNvPr>
          <p:cNvSpPr>
            <a:spLocks noGrp="1"/>
          </p:cNvSpPr>
          <p:nvPr>
            <p:ph type="sldNum" sz="quarter" idx="17"/>
          </p:nvPr>
        </p:nvSpPr>
        <p:spPr/>
        <p:txBody>
          <a:bodyPr/>
          <a:lstStyle/>
          <a:p>
            <a:fld id="{0122C274-3D99-4A24-ADE9-DD3F36DBA14D}" type="slidenum">
              <a:rPr lang="en-US" smtClean="0"/>
              <a:t>9</a:t>
            </a:fld>
            <a:endParaRPr lang="en-US"/>
          </a:p>
        </p:txBody>
      </p:sp>
      <p:sp>
        <p:nvSpPr>
          <p:cNvPr id="6" name="5-Point Star 5">
            <a:extLst>
              <a:ext uri="{FF2B5EF4-FFF2-40B4-BE49-F238E27FC236}">
                <a16:creationId xmlns:a16="http://schemas.microsoft.com/office/drawing/2014/main" id="{106C91DF-FF83-6F9F-491D-D391927E20AC}"/>
              </a:ext>
            </a:extLst>
          </p:cNvPr>
          <p:cNvSpPr/>
          <p:nvPr/>
        </p:nvSpPr>
        <p:spPr>
          <a:xfrm>
            <a:off x="10787063" y="282321"/>
            <a:ext cx="700087" cy="574929"/>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8837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LUS_TEMPLATE" val="iG190W6PEa3wEoxBjE7gtz"/>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PLUS_ID" val="header_0"/>
</p:tagLst>
</file>

<file path=ppt/tags/tag101.xml><?xml version="1.0" encoding="utf-8"?>
<p:tagLst xmlns:a="http://schemas.openxmlformats.org/drawingml/2006/main" xmlns:r="http://schemas.openxmlformats.org/officeDocument/2006/relationships" xmlns:p="http://schemas.openxmlformats.org/presentationml/2006/main">
  <p:tag name="PLUS_ID" val="detail_1"/>
</p:tagLst>
</file>

<file path=ppt/tags/tag102.xml><?xml version="1.0" encoding="utf-8"?>
<p:tagLst xmlns:a="http://schemas.openxmlformats.org/drawingml/2006/main" xmlns:r="http://schemas.openxmlformats.org/officeDocument/2006/relationships" xmlns:p="http://schemas.openxmlformats.org/presentationml/2006/main">
  <p:tag name="PLUS_ID" val="header_1"/>
</p:tagLst>
</file>

<file path=ppt/tags/tag103.xml><?xml version="1.0" encoding="utf-8"?>
<p:tagLst xmlns:a="http://schemas.openxmlformats.org/drawingml/2006/main" xmlns:r="http://schemas.openxmlformats.org/officeDocument/2006/relationships" xmlns:p="http://schemas.openxmlformats.org/presentationml/2006/main">
  <p:tag name="PLUS_SLIDE_PPT_ID" val="352#183068786"/>
  <p:tag name="PLUS_SLIDE_ID" val="uQSCPvEzWkcRQxLVsn9JN6"/>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PLUS_ID" val="chart"/>
</p:tagLst>
</file>

<file path=ppt/tags/tag106.xml><?xml version="1.0" encoding="utf-8"?>
<p:tagLst xmlns:a="http://schemas.openxmlformats.org/drawingml/2006/main" xmlns:r="http://schemas.openxmlformats.org/officeDocument/2006/relationships" xmlns:p="http://schemas.openxmlformats.org/presentationml/2006/main">
  <p:tag name="PLUS_ID" val="title"/>
</p:tagLst>
</file>

<file path=ppt/tags/tag107.xml><?xml version="1.0" encoding="utf-8"?>
<p:tagLst xmlns:a="http://schemas.openxmlformats.org/drawingml/2006/main" xmlns:r="http://schemas.openxmlformats.org/officeDocument/2006/relationships" xmlns:p="http://schemas.openxmlformats.org/presentationml/2006/main">
  <p:tag name="PLUS_ID" val="chapter"/>
</p:tagLst>
</file>

<file path=ppt/tags/tag108.xml><?xml version="1.0" encoding="utf-8"?>
<p:tagLst xmlns:a="http://schemas.openxmlformats.org/drawingml/2006/main" xmlns:r="http://schemas.openxmlformats.org/officeDocument/2006/relationships" xmlns:p="http://schemas.openxmlformats.org/presentationml/2006/main">
  <p:tag name="PLUS_ID" val="takeaway"/>
</p:tagLst>
</file>

<file path=ppt/tags/tag109.xml><?xml version="1.0" encoding="utf-8"?>
<p:tagLst xmlns:a="http://schemas.openxmlformats.org/drawingml/2006/main" xmlns:r="http://schemas.openxmlformats.org/officeDocument/2006/relationships" xmlns:p="http://schemas.openxmlformats.org/presentationml/2006/main">
  <p:tag name="PLUS_ID" val="detail"/>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PLUS_ID" val="chart_title"/>
</p:tagLst>
</file>

<file path=ppt/tags/tag111.xml><?xml version="1.0" encoding="utf-8"?>
<p:tagLst xmlns:a="http://schemas.openxmlformats.org/drawingml/2006/main" xmlns:r="http://schemas.openxmlformats.org/officeDocument/2006/relationships" xmlns:p="http://schemas.openxmlformats.org/presentationml/2006/main">
  <p:tag name="PLUS_ID" val="chart_callout"/>
</p:tagLst>
</file>

<file path=ppt/tags/tag112.xml><?xml version="1.0" encoding="utf-8"?>
<p:tagLst xmlns:a="http://schemas.openxmlformats.org/drawingml/2006/main" xmlns:r="http://schemas.openxmlformats.org/officeDocument/2006/relationships" xmlns:p="http://schemas.openxmlformats.org/presentationml/2006/main">
  <p:tag name="PLUS_ID" val="header"/>
</p:tagLst>
</file>

<file path=ppt/tags/tag113.xml><?xml version="1.0" encoding="utf-8"?>
<p:tagLst xmlns:a="http://schemas.openxmlformats.org/drawingml/2006/main" xmlns:r="http://schemas.openxmlformats.org/officeDocument/2006/relationships" xmlns:p="http://schemas.openxmlformats.org/presentationml/2006/main">
  <p:tag name="PLUS_SLIDE_PPT_ID" val="358#3196135084"/>
  <p:tag name="PLUS_SLIDE_ID" val="sG2yS8DuLtBkuBd5L8rvDz"/>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PLUS_ID" val="title"/>
</p:tagLst>
</file>

<file path=ppt/tags/tag116.xml><?xml version="1.0" encoding="utf-8"?>
<p:tagLst xmlns:a="http://schemas.openxmlformats.org/drawingml/2006/main" xmlns:r="http://schemas.openxmlformats.org/officeDocument/2006/relationships" xmlns:p="http://schemas.openxmlformats.org/presentationml/2006/main">
  <p:tag name="PLUS_ID" val="chapter"/>
</p:tagLst>
</file>

<file path=ppt/tags/tag117.xml><?xml version="1.0" encoding="utf-8"?>
<p:tagLst xmlns:a="http://schemas.openxmlformats.org/drawingml/2006/main" xmlns:r="http://schemas.openxmlformats.org/officeDocument/2006/relationships" xmlns:p="http://schemas.openxmlformats.org/presentationml/2006/main">
  <p:tag name="PLUS_ID" val="chart_1"/>
</p:tagLst>
</file>

<file path=ppt/tags/tag118.xml><?xml version="1.0" encoding="utf-8"?>
<p:tagLst xmlns:a="http://schemas.openxmlformats.org/drawingml/2006/main" xmlns:r="http://schemas.openxmlformats.org/officeDocument/2006/relationships" xmlns:p="http://schemas.openxmlformats.org/presentationml/2006/main">
  <p:tag name="PLUS_ID" val="chart_0"/>
</p:tagLst>
</file>

<file path=ppt/tags/tag119.xml><?xml version="1.0" encoding="utf-8"?>
<p:tagLst xmlns:a="http://schemas.openxmlformats.org/drawingml/2006/main" xmlns:r="http://schemas.openxmlformats.org/officeDocument/2006/relationships" xmlns:p="http://schemas.openxmlformats.org/presentationml/2006/main">
  <p:tag name="PLUS_ID" val="chart_title_0"/>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PLUS_ID" val="chart_title_1"/>
</p:tagLst>
</file>

<file path=ppt/tags/tag121.xml><?xml version="1.0" encoding="utf-8"?>
<p:tagLst xmlns:a="http://schemas.openxmlformats.org/drawingml/2006/main" xmlns:r="http://schemas.openxmlformats.org/officeDocument/2006/relationships" xmlns:p="http://schemas.openxmlformats.org/presentationml/2006/main">
  <p:tag name="PLUS_ID" val="takeaway"/>
</p:tagLst>
</file>

<file path=ppt/tags/tag122.xml><?xml version="1.0" encoding="utf-8"?>
<p:tagLst xmlns:a="http://schemas.openxmlformats.org/drawingml/2006/main" xmlns:r="http://schemas.openxmlformats.org/officeDocument/2006/relationships" xmlns:p="http://schemas.openxmlformats.org/presentationml/2006/main">
  <p:tag name="PLUS_ID" val="chart_callout_0"/>
</p:tagLst>
</file>

<file path=ppt/tags/tag123.xml><?xml version="1.0" encoding="utf-8"?>
<p:tagLst xmlns:a="http://schemas.openxmlformats.org/drawingml/2006/main" xmlns:r="http://schemas.openxmlformats.org/officeDocument/2006/relationships" xmlns:p="http://schemas.openxmlformats.org/presentationml/2006/main">
  <p:tag name="PLUS_SLIDE_ID" val="iG190W6PEa3wEoxBjE8cEy"/>
  <p:tag name="PLUS_SLIDE_PPT_ID" val="323#3883767"/>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PLUS_ID" val="title"/>
</p:tagLst>
</file>

<file path=ppt/tags/tag126.xml><?xml version="1.0" encoding="utf-8"?>
<p:tagLst xmlns:a="http://schemas.openxmlformats.org/drawingml/2006/main" xmlns:r="http://schemas.openxmlformats.org/officeDocument/2006/relationships" xmlns:p="http://schemas.openxmlformats.org/presentationml/2006/main">
  <p:tag name="PLUS_ID" val="chapter"/>
</p:tagLst>
</file>

<file path=ppt/tags/tag127.xml><?xml version="1.0" encoding="utf-8"?>
<p:tagLst xmlns:a="http://schemas.openxmlformats.org/drawingml/2006/main" xmlns:r="http://schemas.openxmlformats.org/officeDocument/2006/relationships" xmlns:p="http://schemas.openxmlformats.org/presentationml/2006/main">
  <p:tag name="PLUS_ID" val="takeaway"/>
</p:tagLst>
</file>

<file path=ppt/tags/tag128.xml><?xml version="1.0" encoding="utf-8"?>
<p:tagLst xmlns:a="http://schemas.openxmlformats.org/drawingml/2006/main" xmlns:r="http://schemas.openxmlformats.org/officeDocument/2006/relationships" xmlns:p="http://schemas.openxmlformats.org/presentationml/2006/main">
  <p:tag name="PLUS_ID" val="detail_0"/>
</p:tagLst>
</file>

<file path=ppt/tags/tag129.xml><?xml version="1.0" encoding="utf-8"?>
<p:tagLst xmlns:a="http://schemas.openxmlformats.org/drawingml/2006/main" xmlns:r="http://schemas.openxmlformats.org/officeDocument/2006/relationships" xmlns:p="http://schemas.openxmlformats.org/presentationml/2006/main">
  <p:tag name="PLUS_ID" val="header_0"/>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PLUS_ID" val="detail_1"/>
</p:tagLst>
</file>

<file path=ppt/tags/tag131.xml><?xml version="1.0" encoding="utf-8"?>
<p:tagLst xmlns:a="http://schemas.openxmlformats.org/drawingml/2006/main" xmlns:r="http://schemas.openxmlformats.org/officeDocument/2006/relationships" xmlns:p="http://schemas.openxmlformats.org/presentationml/2006/main">
  <p:tag name="PLUS_ID" val="header_1"/>
</p:tagLst>
</file>

<file path=ppt/tags/tag132.xml><?xml version="1.0" encoding="utf-8"?>
<p:tagLst xmlns:a="http://schemas.openxmlformats.org/drawingml/2006/main" xmlns:r="http://schemas.openxmlformats.org/officeDocument/2006/relationships" xmlns:p="http://schemas.openxmlformats.org/presentationml/2006/main">
  <p:tag name="PLUS_SLIDE_PPT_ID" val="336#3114294111"/>
  <p:tag name="PLUS_SLIDE_ID" val="uQSCPvEzWkcRQxLVsn96ka"/>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PLUS_ID" val="title"/>
</p:tagLst>
</file>

<file path=ppt/tags/tag135.xml><?xml version="1.0" encoding="utf-8"?>
<p:tagLst xmlns:a="http://schemas.openxmlformats.org/drawingml/2006/main" xmlns:r="http://schemas.openxmlformats.org/officeDocument/2006/relationships" xmlns:p="http://schemas.openxmlformats.org/presentationml/2006/main">
  <p:tag name="PLUS_ID" val="chapter"/>
</p:tagLst>
</file>

<file path=ppt/tags/tag136.xml><?xml version="1.0" encoding="utf-8"?>
<p:tagLst xmlns:a="http://schemas.openxmlformats.org/drawingml/2006/main" xmlns:r="http://schemas.openxmlformats.org/officeDocument/2006/relationships" xmlns:p="http://schemas.openxmlformats.org/presentationml/2006/main">
  <p:tag name="PLUS_ID" val="detail_0"/>
</p:tagLst>
</file>

<file path=ppt/tags/tag137.xml><?xml version="1.0" encoding="utf-8"?>
<p:tagLst xmlns:a="http://schemas.openxmlformats.org/drawingml/2006/main" xmlns:r="http://schemas.openxmlformats.org/officeDocument/2006/relationships" xmlns:p="http://schemas.openxmlformats.org/presentationml/2006/main">
  <p:tag name="PLUS_ID" val="header_0"/>
</p:tagLst>
</file>

<file path=ppt/tags/tag138.xml><?xml version="1.0" encoding="utf-8"?>
<p:tagLst xmlns:a="http://schemas.openxmlformats.org/drawingml/2006/main" xmlns:r="http://schemas.openxmlformats.org/officeDocument/2006/relationships" xmlns:p="http://schemas.openxmlformats.org/presentationml/2006/main">
  <p:tag name="PLUS_ID" val="detail_2"/>
</p:tagLst>
</file>

<file path=ppt/tags/tag139.xml><?xml version="1.0" encoding="utf-8"?>
<p:tagLst xmlns:a="http://schemas.openxmlformats.org/drawingml/2006/main" xmlns:r="http://schemas.openxmlformats.org/officeDocument/2006/relationships" xmlns:p="http://schemas.openxmlformats.org/presentationml/2006/main">
  <p:tag name="PLUS_ID" val="header_2"/>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PLUS_ID" val="detail_1"/>
</p:tagLst>
</file>

<file path=ppt/tags/tag141.xml><?xml version="1.0" encoding="utf-8"?>
<p:tagLst xmlns:a="http://schemas.openxmlformats.org/drawingml/2006/main" xmlns:r="http://schemas.openxmlformats.org/officeDocument/2006/relationships" xmlns:p="http://schemas.openxmlformats.org/presentationml/2006/main">
  <p:tag name="PLUS_ID" val="header_1"/>
</p:tagLst>
</file>

<file path=ppt/tags/tag142.xml><?xml version="1.0" encoding="utf-8"?>
<p:tagLst xmlns:a="http://schemas.openxmlformats.org/drawingml/2006/main" xmlns:r="http://schemas.openxmlformats.org/officeDocument/2006/relationships" xmlns:p="http://schemas.openxmlformats.org/presentationml/2006/main">
  <p:tag name="PLUS_ID" val="detail_3"/>
</p:tagLst>
</file>

<file path=ppt/tags/tag143.xml><?xml version="1.0" encoding="utf-8"?>
<p:tagLst xmlns:a="http://schemas.openxmlformats.org/drawingml/2006/main" xmlns:r="http://schemas.openxmlformats.org/officeDocument/2006/relationships" xmlns:p="http://schemas.openxmlformats.org/presentationml/2006/main">
  <p:tag name="PLUS_ID" val="header_3"/>
</p:tagLst>
</file>

<file path=ppt/tags/tag144.xml><?xml version="1.0" encoding="utf-8"?>
<p:tagLst xmlns:a="http://schemas.openxmlformats.org/drawingml/2006/main" xmlns:r="http://schemas.openxmlformats.org/officeDocument/2006/relationships" xmlns:p="http://schemas.openxmlformats.org/presentationml/2006/main">
  <p:tag name="PLUS_ID" val="takeaway"/>
</p:tagLst>
</file>

<file path=ppt/tags/tag145.xml><?xml version="1.0" encoding="utf-8"?>
<p:tagLst xmlns:a="http://schemas.openxmlformats.org/drawingml/2006/main" xmlns:r="http://schemas.openxmlformats.org/officeDocument/2006/relationships" xmlns:p="http://schemas.openxmlformats.org/presentationml/2006/main">
  <p:tag name="PLUS_SLIDE_PPT_ID" val="347#204855809"/>
  <p:tag name="PLUS_SLIDE_ID" val="uQSCPvEzWkcRQxLVsn9IMC"/>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PLUS_ID" val="title"/>
</p:tagLst>
</file>

<file path=ppt/tags/tag148.xml><?xml version="1.0" encoding="utf-8"?>
<p:tagLst xmlns:a="http://schemas.openxmlformats.org/drawingml/2006/main" xmlns:r="http://schemas.openxmlformats.org/officeDocument/2006/relationships" xmlns:p="http://schemas.openxmlformats.org/presentationml/2006/main">
  <p:tag name="PLUS_ID" val="chapter"/>
</p:tagLst>
</file>

<file path=ppt/tags/tag149.xml><?xml version="1.0" encoding="utf-8"?>
<p:tagLst xmlns:a="http://schemas.openxmlformats.org/drawingml/2006/main" xmlns:r="http://schemas.openxmlformats.org/officeDocument/2006/relationships" xmlns:p="http://schemas.openxmlformats.org/presentationml/2006/main">
  <p:tag name="PLUS_ID" val="detail_0"/>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PLUS_ID" val="header_0"/>
</p:tagLst>
</file>

<file path=ppt/tags/tag151.xml><?xml version="1.0" encoding="utf-8"?>
<p:tagLst xmlns:a="http://schemas.openxmlformats.org/drawingml/2006/main" xmlns:r="http://schemas.openxmlformats.org/officeDocument/2006/relationships" xmlns:p="http://schemas.openxmlformats.org/presentationml/2006/main">
  <p:tag name="PLUS_ID" val="detail_1"/>
</p:tagLst>
</file>

<file path=ppt/tags/tag152.xml><?xml version="1.0" encoding="utf-8"?>
<p:tagLst xmlns:a="http://schemas.openxmlformats.org/drawingml/2006/main" xmlns:r="http://schemas.openxmlformats.org/officeDocument/2006/relationships" xmlns:p="http://schemas.openxmlformats.org/presentationml/2006/main">
  <p:tag name="PLUS_ID" val="header_1"/>
</p:tagLst>
</file>

<file path=ppt/tags/tag153.xml><?xml version="1.0" encoding="utf-8"?>
<p:tagLst xmlns:a="http://schemas.openxmlformats.org/drawingml/2006/main" xmlns:r="http://schemas.openxmlformats.org/officeDocument/2006/relationships" xmlns:p="http://schemas.openxmlformats.org/presentationml/2006/main">
  <p:tag name="PLUS_ID" val="detail_2"/>
</p:tagLst>
</file>

<file path=ppt/tags/tag154.xml><?xml version="1.0" encoding="utf-8"?>
<p:tagLst xmlns:a="http://schemas.openxmlformats.org/drawingml/2006/main" xmlns:r="http://schemas.openxmlformats.org/officeDocument/2006/relationships" xmlns:p="http://schemas.openxmlformats.org/presentationml/2006/main">
  <p:tag name="PLUS_ID" val="header_2"/>
</p:tagLst>
</file>

<file path=ppt/tags/tag155.xml><?xml version="1.0" encoding="utf-8"?>
<p:tagLst xmlns:a="http://schemas.openxmlformats.org/drawingml/2006/main" xmlns:r="http://schemas.openxmlformats.org/officeDocument/2006/relationships" xmlns:p="http://schemas.openxmlformats.org/presentationml/2006/main">
  <p:tag name="PLUS_ID" val="image_0"/>
</p:tagLst>
</file>

<file path=ppt/tags/tag156.xml><?xml version="1.0" encoding="utf-8"?>
<p:tagLst xmlns:a="http://schemas.openxmlformats.org/drawingml/2006/main" xmlns:r="http://schemas.openxmlformats.org/officeDocument/2006/relationships" xmlns:p="http://schemas.openxmlformats.org/presentationml/2006/main">
  <p:tag name="PLUS_ID" val="image_1"/>
</p:tagLst>
</file>

<file path=ppt/tags/tag157.xml><?xml version="1.0" encoding="utf-8"?>
<p:tagLst xmlns:a="http://schemas.openxmlformats.org/drawingml/2006/main" xmlns:r="http://schemas.openxmlformats.org/officeDocument/2006/relationships" xmlns:p="http://schemas.openxmlformats.org/presentationml/2006/main">
  <p:tag name="PLUS_ID" val="image_2"/>
</p:tagLst>
</file>

<file path=ppt/tags/tag158.xml><?xml version="1.0" encoding="utf-8"?>
<p:tagLst xmlns:a="http://schemas.openxmlformats.org/drawingml/2006/main" xmlns:r="http://schemas.openxmlformats.org/officeDocument/2006/relationships" xmlns:p="http://schemas.openxmlformats.org/presentationml/2006/main">
  <p:tag name="PLUS_ID" val="takeaway"/>
</p:tagLst>
</file>

<file path=ppt/tags/tag159.xml><?xml version="1.0" encoding="utf-8"?>
<p:tagLst xmlns:a="http://schemas.openxmlformats.org/drawingml/2006/main" xmlns:r="http://schemas.openxmlformats.org/officeDocument/2006/relationships" xmlns:p="http://schemas.openxmlformats.org/presentationml/2006/main">
  <p:tag name="PLUS_SLIDE_ID" val="sG2yS8DuLtBkuBd5L8qQlT"/>
  <p:tag name="PLUS_SLIDE_PPT_ID" val="326#1878697376"/>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PLUS_ID" val="title"/>
</p:tagLst>
</file>

<file path=ppt/tags/tag162.xml><?xml version="1.0" encoding="utf-8"?>
<p:tagLst xmlns:a="http://schemas.openxmlformats.org/drawingml/2006/main" xmlns:r="http://schemas.openxmlformats.org/officeDocument/2006/relationships" xmlns:p="http://schemas.openxmlformats.org/presentationml/2006/main">
  <p:tag name="PLUS_ID" val="chapter"/>
</p:tagLst>
</file>

<file path=ppt/tags/tag163.xml><?xml version="1.0" encoding="utf-8"?>
<p:tagLst xmlns:a="http://schemas.openxmlformats.org/drawingml/2006/main" xmlns:r="http://schemas.openxmlformats.org/officeDocument/2006/relationships" xmlns:p="http://schemas.openxmlformats.org/presentationml/2006/main">
  <p:tag name="PLUS_ID" val="takeaway"/>
</p:tagLst>
</file>

<file path=ppt/tags/tag164.xml><?xml version="1.0" encoding="utf-8"?>
<p:tagLst xmlns:a="http://schemas.openxmlformats.org/drawingml/2006/main" xmlns:r="http://schemas.openxmlformats.org/officeDocument/2006/relationships" xmlns:p="http://schemas.openxmlformats.org/presentationml/2006/main">
  <p:tag name="PLUS_ID" val="detail_0"/>
</p:tagLst>
</file>

<file path=ppt/tags/tag165.xml><?xml version="1.0" encoding="utf-8"?>
<p:tagLst xmlns:a="http://schemas.openxmlformats.org/drawingml/2006/main" xmlns:r="http://schemas.openxmlformats.org/officeDocument/2006/relationships" xmlns:p="http://schemas.openxmlformats.org/presentationml/2006/main">
  <p:tag name="PLUS_ID" val="header_0"/>
</p:tagLst>
</file>

<file path=ppt/tags/tag166.xml><?xml version="1.0" encoding="utf-8"?>
<p:tagLst xmlns:a="http://schemas.openxmlformats.org/drawingml/2006/main" xmlns:r="http://schemas.openxmlformats.org/officeDocument/2006/relationships" xmlns:p="http://schemas.openxmlformats.org/presentationml/2006/main">
  <p:tag name="PLUS_ID" val="detail_1"/>
</p:tagLst>
</file>

<file path=ppt/tags/tag167.xml><?xml version="1.0" encoding="utf-8"?>
<p:tagLst xmlns:a="http://schemas.openxmlformats.org/drawingml/2006/main" xmlns:r="http://schemas.openxmlformats.org/officeDocument/2006/relationships" xmlns:p="http://schemas.openxmlformats.org/presentationml/2006/main">
  <p:tag name="PLUS_ID" val="header_1"/>
</p:tagLst>
</file>

<file path=ppt/tags/tag168.xml><?xml version="1.0" encoding="utf-8"?>
<p:tagLst xmlns:a="http://schemas.openxmlformats.org/drawingml/2006/main" xmlns:r="http://schemas.openxmlformats.org/officeDocument/2006/relationships" xmlns:p="http://schemas.openxmlformats.org/presentationml/2006/main">
  <p:tag name="PLUS_SLIDE_ID" val="6i7QQZ2OJnE58VEiPp7Lo6"/>
  <p:tag name="PLUS_SLIDE_PPT_ID" val="377#631022950"/>
</p:tagLst>
</file>

<file path=ppt/tags/tag169.xml><?xml version="1.0" encoding="utf-8"?>
<p:tagLst xmlns:a="http://schemas.openxmlformats.org/drawingml/2006/main" xmlns:r="http://schemas.openxmlformats.org/officeDocument/2006/relationships" xmlns:p="http://schemas.openxmlformats.org/presentationml/2006/main">
  <p:tag name="PLUS_ID" val="detail_0"/>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0.xml><?xml version="1.0" encoding="utf-8"?>
<p:tagLst xmlns:a="http://schemas.openxmlformats.org/drawingml/2006/main" xmlns:r="http://schemas.openxmlformats.org/officeDocument/2006/relationships" xmlns:p="http://schemas.openxmlformats.org/presentationml/2006/main">
  <p:tag name="PLUS_ID" val="detail_2"/>
</p:tagLst>
</file>

<file path=ppt/tags/tag171.xml><?xml version="1.0" encoding="utf-8"?>
<p:tagLst xmlns:a="http://schemas.openxmlformats.org/drawingml/2006/main" xmlns:r="http://schemas.openxmlformats.org/officeDocument/2006/relationships" xmlns:p="http://schemas.openxmlformats.org/presentationml/2006/main">
  <p:tag name="PLUS_ID" val="detail_1"/>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PLUS_ID" val="title"/>
</p:tagLst>
</file>

<file path=ppt/tags/tag174.xml><?xml version="1.0" encoding="utf-8"?>
<p:tagLst xmlns:a="http://schemas.openxmlformats.org/drawingml/2006/main" xmlns:r="http://schemas.openxmlformats.org/officeDocument/2006/relationships" xmlns:p="http://schemas.openxmlformats.org/presentationml/2006/main">
  <p:tag name="PLUS_ID" val="chapter"/>
</p:tagLst>
</file>

<file path=ppt/tags/tag175.xml><?xml version="1.0" encoding="utf-8"?>
<p:tagLst xmlns:a="http://schemas.openxmlformats.org/drawingml/2006/main" xmlns:r="http://schemas.openxmlformats.org/officeDocument/2006/relationships" xmlns:p="http://schemas.openxmlformats.org/presentationml/2006/main">
  <p:tag name="PLUS_ID" val="takeaway"/>
</p:tagLst>
</file>

<file path=ppt/tags/tag176.xml><?xml version="1.0" encoding="utf-8"?>
<p:tagLst xmlns:a="http://schemas.openxmlformats.org/drawingml/2006/main" xmlns:r="http://schemas.openxmlformats.org/officeDocument/2006/relationships" xmlns:p="http://schemas.openxmlformats.org/presentationml/2006/main">
  <p:tag name="PLUS_ID" val="header_0"/>
</p:tagLst>
</file>

<file path=ppt/tags/tag177.xml><?xml version="1.0" encoding="utf-8"?>
<p:tagLst xmlns:a="http://schemas.openxmlformats.org/drawingml/2006/main" xmlns:r="http://schemas.openxmlformats.org/officeDocument/2006/relationships" xmlns:p="http://schemas.openxmlformats.org/presentationml/2006/main">
  <p:tag name="PLUS_ID" val="deliverable_0"/>
</p:tagLst>
</file>

<file path=ppt/tags/tag178.xml><?xml version="1.0" encoding="utf-8"?>
<p:tagLst xmlns:a="http://schemas.openxmlformats.org/drawingml/2006/main" xmlns:r="http://schemas.openxmlformats.org/officeDocument/2006/relationships" xmlns:p="http://schemas.openxmlformats.org/presentationml/2006/main">
  <p:tag name="PLUS_ID" val="header_2"/>
</p:tagLst>
</file>

<file path=ppt/tags/tag179.xml><?xml version="1.0" encoding="utf-8"?>
<p:tagLst xmlns:a="http://schemas.openxmlformats.org/drawingml/2006/main" xmlns:r="http://schemas.openxmlformats.org/officeDocument/2006/relationships" xmlns:p="http://schemas.openxmlformats.org/presentationml/2006/main">
  <p:tag name="PLUS_ID" val="deliverable_2"/>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PLUS_ID" val="header_1"/>
</p:tagLst>
</file>

<file path=ppt/tags/tag181.xml><?xml version="1.0" encoding="utf-8"?>
<p:tagLst xmlns:a="http://schemas.openxmlformats.org/drawingml/2006/main" xmlns:r="http://schemas.openxmlformats.org/officeDocument/2006/relationships" xmlns:p="http://schemas.openxmlformats.org/presentationml/2006/main">
  <p:tag name="PLUS_ID" val="deliverable_1"/>
</p:tagLst>
</file>

<file path=ppt/tags/tag182.xml><?xml version="1.0" encoding="utf-8"?>
<p:tagLst xmlns:a="http://schemas.openxmlformats.org/drawingml/2006/main" xmlns:r="http://schemas.openxmlformats.org/officeDocument/2006/relationships" xmlns:p="http://schemas.openxmlformats.org/presentationml/2006/main">
  <p:tag name="PLUS_SLIDE_PPT_ID" val="349#611500219"/>
  <p:tag name="PLUS_SLIDE_ID" val="sG2yS8DuLtBkuBd5L8rfz2"/>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xml><?xml version="1.0" encoding="utf-8"?>
<p:tagLst xmlns:a="http://schemas.openxmlformats.org/drawingml/2006/main" xmlns:r="http://schemas.openxmlformats.org/officeDocument/2006/relationships" xmlns:p="http://schemas.openxmlformats.org/presentationml/2006/main">
  <p:tag name="PLUS_ID" val="title"/>
</p:tagLst>
</file>

<file path=ppt/tags/tag185.xml><?xml version="1.0" encoding="utf-8"?>
<p:tagLst xmlns:a="http://schemas.openxmlformats.org/drawingml/2006/main" xmlns:r="http://schemas.openxmlformats.org/officeDocument/2006/relationships" xmlns:p="http://schemas.openxmlformats.org/presentationml/2006/main">
  <p:tag name="PLUS_ID" val="chapter"/>
</p:tagLst>
</file>

<file path=ppt/tags/tag186.xml><?xml version="1.0" encoding="utf-8"?>
<p:tagLst xmlns:a="http://schemas.openxmlformats.org/drawingml/2006/main" xmlns:r="http://schemas.openxmlformats.org/officeDocument/2006/relationships" xmlns:p="http://schemas.openxmlformats.org/presentationml/2006/main">
  <p:tag name="PLUS_ID" val="detail_0"/>
</p:tagLst>
</file>

<file path=ppt/tags/tag187.xml><?xml version="1.0" encoding="utf-8"?>
<p:tagLst xmlns:a="http://schemas.openxmlformats.org/drawingml/2006/main" xmlns:r="http://schemas.openxmlformats.org/officeDocument/2006/relationships" xmlns:p="http://schemas.openxmlformats.org/presentationml/2006/main">
  <p:tag name="PLUS_ID" val="header_0"/>
</p:tagLst>
</file>

<file path=ppt/tags/tag188.xml><?xml version="1.0" encoding="utf-8"?>
<p:tagLst xmlns:a="http://schemas.openxmlformats.org/drawingml/2006/main" xmlns:r="http://schemas.openxmlformats.org/officeDocument/2006/relationships" xmlns:p="http://schemas.openxmlformats.org/presentationml/2006/main">
  <p:tag name="PLUS_ID" val="detail_2"/>
</p:tagLst>
</file>

<file path=ppt/tags/tag189.xml><?xml version="1.0" encoding="utf-8"?>
<p:tagLst xmlns:a="http://schemas.openxmlformats.org/drawingml/2006/main" xmlns:r="http://schemas.openxmlformats.org/officeDocument/2006/relationships" xmlns:p="http://schemas.openxmlformats.org/presentationml/2006/main">
  <p:tag name="PLUS_ID" val="header_2"/>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0.xml><?xml version="1.0" encoding="utf-8"?>
<p:tagLst xmlns:a="http://schemas.openxmlformats.org/drawingml/2006/main" xmlns:r="http://schemas.openxmlformats.org/officeDocument/2006/relationships" xmlns:p="http://schemas.openxmlformats.org/presentationml/2006/main">
  <p:tag name="PLUS_ID" val="detail_1"/>
</p:tagLst>
</file>

<file path=ppt/tags/tag191.xml><?xml version="1.0" encoding="utf-8"?>
<p:tagLst xmlns:a="http://schemas.openxmlformats.org/drawingml/2006/main" xmlns:r="http://schemas.openxmlformats.org/officeDocument/2006/relationships" xmlns:p="http://schemas.openxmlformats.org/presentationml/2006/main">
  <p:tag name="PLUS_ID" val="header_1"/>
</p:tagLst>
</file>

<file path=ppt/tags/tag192.xml><?xml version="1.0" encoding="utf-8"?>
<p:tagLst xmlns:a="http://schemas.openxmlformats.org/drawingml/2006/main" xmlns:r="http://schemas.openxmlformats.org/officeDocument/2006/relationships" xmlns:p="http://schemas.openxmlformats.org/presentationml/2006/main">
  <p:tag name="PLUS_ID" val="detail_3"/>
</p:tagLst>
</file>

<file path=ppt/tags/tag193.xml><?xml version="1.0" encoding="utf-8"?>
<p:tagLst xmlns:a="http://schemas.openxmlformats.org/drawingml/2006/main" xmlns:r="http://schemas.openxmlformats.org/officeDocument/2006/relationships" xmlns:p="http://schemas.openxmlformats.org/presentationml/2006/main">
  <p:tag name="PLUS_ID" val="header_3"/>
</p:tagLst>
</file>

<file path=ppt/tags/tag194.xml><?xml version="1.0" encoding="utf-8"?>
<p:tagLst xmlns:a="http://schemas.openxmlformats.org/drawingml/2006/main" xmlns:r="http://schemas.openxmlformats.org/officeDocument/2006/relationships" xmlns:p="http://schemas.openxmlformats.org/presentationml/2006/main">
  <p:tag name="PLUS_ID" val="takeaway"/>
</p:tagLst>
</file>

<file path=ppt/tags/tag195.xml><?xml version="1.0" encoding="utf-8"?>
<p:tagLst xmlns:a="http://schemas.openxmlformats.org/drawingml/2006/main" xmlns:r="http://schemas.openxmlformats.org/officeDocument/2006/relationships" xmlns:p="http://schemas.openxmlformats.org/presentationml/2006/main">
  <p:tag name="PLUS_ID" val="deliverable_0"/>
</p:tagLst>
</file>

<file path=ppt/tags/tag196.xml><?xml version="1.0" encoding="utf-8"?>
<p:tagLst xmlns:a="http://schemas.openxmlformats.org/drawingml/2006/main" xmlns:r="http://schemas.openxmlformats.org/officeDocument/2006/relationships" xmlns:p="http://schemas.openxmlformats.org/presentationml/2006/main">
  <p:tag name="PLUS_ID" val="deliverable_2"/>
</p:tagLst>
</file>

<file path=ppt/tags/tag197.xml><?xml version="1.0" encoding="utf-8"?>
<p:tagLst xmlns:a="http://schemas.openxmlformats.org/drawingml/2006/main" xmlns:r="http://schemas.openxmlformats.org/officeDocument/2006/relationships" xmlns:p="http://schemas.openxmlformats.org/presentationml/2006/main">
  <p:tag name="PLUS_ID" val="deliverable_1"/>
</p:tagLst>
</file>

<file path=ppt/tags/tag198.xml><?xml version="1.0" encoding="utf-8"?>
<p:tagLst xmlns:a="http://schemas.openxmlformats.org/drawingml/2006/main" xmlns:r="http://schemas.openxmlformats.org/officeDocument/2006/relationships" xmlns:p="http://schemas.openxmlformats.org/presentationml/2006/main">
  <p:tag name="PLUS_ID" val="deliverable_3"/>
</p:tagLst>
</file>

<file path=ppt/tags/tag199.xml><?xml version="1.0" encoding="utf-8"?>
<p:tagLst xmlns:a="http://schemas.openxmlformats.org/drawingml/2006/main" xmlns:r="http://schemas.openxmlformats.org/officeDocument/2006/relationships" xmlns:p="http://schemas.openxmlformats.org/presentationml/2006/main">
  <p:tag name="PLUS_SLIDE_ID" val="iG190W6PEa3wEoxBjE8cMl"/>
  <p:tag name="PLUS_SLIDE_PPT_ID" val="324#2804979139"/>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xml><?xml version="1.0" encoding="utf-8"?>
<p:tagLst xmlns:a="http://schemas.openxmlformats.org/drawingml/2006/main" xmlns:r="http://schemas.openxmlformats.org/officeDocument/2006/relationships" xmlns:p="http://schemas.openxmlformats.org/presentationml/2006/main">
  <p:tag name="PLUS_ID" val="title"/>
</p:tagLst>
</file>

<file path=ppt/tags/tag202.xml><?xml version="1.0" encoding="utf-8"?>
<p:tagLst xmlns:a="http://schemas.openxmlformats.org/drawingml/2006/main" xmlns:r="http://schemas.openxmlformats.org/officeDocument/2006/relationships" xmlns:p="http://schemas.openxmlformats.org/presentationml/2006/main">
  <p:tag name="PLUS_ID" val="chapter"/>
</p:tagLst>
</file>

<file path=ppt/tags/tag203.xml><?xml version="1.0" encoding="utf-8"?>
<p:tagLst xmlns:a="http://schemas.openxmlformats.org/drawingml/2006/main" xmlns:r="http://schemas.openxmlformats.org/officeDocument/2006/relationships" xmlns:p="http://schemas.openxmlformats.org/presentationml/2006/main">
  <p:tag name="PLUS_ID" val="detail_0"/>
</p:tagLst>
</file>

<file path=ppt/tags/tag204.xml><?xml version="1.0" encoding="utf-8"?>
<p:tagLst xmlns:a="http://schemas.openxmlformats.org/drawingml/2006/main" xmlns:r="http://schemas.openxmlformats.org/officeDocument/2006/relationships" xmlns:p="http://schemas.openxmlformats.org/presentationml/2006/main">
  <p:tag name="PLUS_ID" val="header_0"/>
</p:tagLst>
</file>

<file path=ppt/tags/tag205.xml><?xml version="1.0" encoding="utf-8"?>
<p:tagLst xmlns:a="http://schemas.openxmlformats.org/drawingml/2006/main" xmlns:r="http://schemas.openxmlformats.org/officeDocument/2006/relationships" xmlns:p="http://schemas.openxmlformats.org/presentationml/2006/main">
  <p:tag name="PLUS_ID" val="detail_1"/>
</p:tagLst>
</file>

<file path=ppt/tags/tag206.xml><?xml version="1.0" encoding="utf-8"?>
<p:tagLst xmlns:a="http://schemas.openxmlformats.org/drawingml/2006/main" xmlns:r="http://schemas.openxmlformats.org/officeDocument/2006/relationships" xmlns:p="http://schemas.openxmlformats.org/presentationml/2006/main">
  <p:tag name="PLUS_ID" val="header_1"/>
</p:tagLst>
</file>

<file path=ppt/tags/tag207.xml><?xml version="1.0" encoding="utf-8"?>
<p:tagLst xmlns:a="http://schemas.openxmlformats.org/drawingml/2006/main" xmlns:r="http://schemas.openxmlformats.org/officeDocument/2006/relationships" xmlns:p="http://schemas.openxmlformats.org/presentationml/2006/main">
  <p:tag name="PLUS_ID" val="takeaway"/>
</p:tagLst>
</file>

<file path=ppt/tags/tag208.xml><?xml version="1.0" encoding="utf-8"?>
<p:tagLst xmlns:a="http://schemas.openxmlformats.org/drawingml/2006/main" xmlns:r="http://schemas.openxmlformats.org/officeDocument/2006/relationships" xmlns:p="http://schemas.openxmlformats.org/presentationml/2006/main">
  <p:tag name="PLUS_SLIDE_ID" val="iG190W6PEa3wEoxBjE8dsF"/>
  <p:tag name="PLUS_SLIDE_PPT_ID" val="328#1747965923"/>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0.xml><?xml version="1.0" encoding="utf-8"?>
<p:tagLst xmlns:a="http://schemas.openxmlformats.org/drawingml/2006/main" xmlns:r="http://schemas.openxmlformats.org/officeDocument/2006/relationships" xmlns:p="http://schemas.openxmlformats.org/presentationml/2006/main">
  <p:tag name="PLUS_ID" val="title"/>
</p:tagLst>
</file>

<file path=ppt/tags/tag211.xml><?xml version="1.0" encoding="utf-8"?>
<p:tagLst xmlns:a="http://schemas.openxmlformats.org/drawingml/2006/main" xmlns:r="http://schemas.openxmlformats.org/officeDocument/2006/relationships" xmlns:p="http://schemas.openxmlformats.org/presentationml/2006/main">
  <p:tag name="PLUS_ID" val="chapter"/>
</p:tagLst>
</file>

<file path=ppt/tags/tag212.xml><?xml version="1.0" encoding="utf-8"?>
<p:tagLst xmlns:a="http://schemas.openxmlformats.org/drawingml/2006/main" xmlns:r="http://schemas.openxmlformats.org/officeDocument/2006/relationships" xmlns:p="http://schemas.openxmlformats.org/presentationml/2006/main">
  <p:tag name="PLUS_ID" val="detail_0"/>
</p:tagLst>
</file>

<file path=ppt/tags/tag213.xml><?xml version="1.0" encoding="utf-8"?>
<p:tagLst xmlns:a="http://schemas.openxmlformats.org/drawingml/2006/main" xmlns:r="http://schemas.openxmlformats.org/officeDocument/2006/relationships" xmlns:p="http://schemas.openxmlformats.org/presentationml/2006/main">
  <p:tag name="PLUS_ID" val="header_0"/>
</p:tagLst>
</file>

<file path=ppt/tags/tag214.xml><?xml version="1.0" encoding="utf-8"?>
<p:tagLst xmlns:a="http://schemas.openxmlformats.org/drawingml/2006/main" xmlns:r="http://schemas.openxmlformats.org/officeDocument/2006/relationships" xmlns:p="http://schemas.openxmlformats.org/presentationml/2006/main">
  <p:tag name="PLUS_ID" val="detail_1"/>
</p:tagLst>
</file>

<file path=ppt/tags/tag215.xml><?xml version="1.0" encoding="utf-8"?>
<p:tagLst xmlns:a="http://schemas.openxmlformats.org/drawingml/2006/main" xmlns:r="http://schemas.openxmlformats.org/officeDocument/2006/relationships" xmlns:p="http://schemas.openxmlformats.org/presentationml/2006/main">
  <p:tag name="PLUS_ID" val="header_1"/>
</p:tagLst>
</file>

<file path=ppt/tags/tag216.xml><?xml version="1.0" encoding="utf-8"?>
<p:tagLst xmlns:a="http://schemas.openxmlformats.org/drawingml/2006/main" xmlns:r="http://schemas.openxmlformats.org/officeDocument/2006/relationships" xmlns:p="http://schemas.openxmlformats.org/presentationml/2006/main">
  <p:tag name="PLUS_ID" val="detail_2"/>
</p:tagLst>
</file>

<file path=ppt/tags/tag217.xml><?xml version="1.0" encoding="utf-8"?>
<p:tagLst xmlns:a="http://schemas.openxmlformats.org/drawingml/2006/main" xmlns:r="http://schemas.openxmlformats.org/officeDocument/2006/relationships" xmlns:p="http://schemas.openxmlformats.org/presentationml/2006/main">
  <p:tag name="PLUS_ID" val="header_2"/>
</p:tagLst>
</file>

<file path=ppt/tags/tag218.xml><?xml version="1.0" encoding="utf-8"?>
<p:tagLst xmlns:a="http://schemas.openxmlformats.org/drawingml/2006/main" xmlns:r="http://schemas.openxmlformats.org/officeDocument/2006/relationships" xmlns:p="http://schemas.openxmlformats.org/presentationml/2006/main">
  <p:tag name="PLUS_ID" val="takeaway"/>
</p:tagLst>
</file>

<file path=ppt/tags/tag219.xml><?xml version="1.0" encoding="utf-8"?>
<p:tagLst xmlns:a="http://schemas.openxmlformats.org/drawingml/2006/main" xmlns:r="http://schemas.openxmlformats.org/officeDocument/2006/relationships" xmlns:p="http://schemas.openxmlformats.org/presentationml/2006/main">
  <p:tag name="PLUS_SLIDE_ID" val="uQSCPvEzWkcRQxLVsn94Ea"/>
  <p:tag name="PLUS_SLIDE_PPT_ID" val="329#2531625332"/>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1.xml><?xml version="1.0" encoding="utf-8"?>
<p:tagLst xmlns:a="http://schemas.openxmlformats.org/drawingml/2006/main" xmlns:r="http://schemas.openxmlformats.org/officeDocument/2006/relationships" xmlns:p="http://schemas.openxmlformats.org/presentationml/2006/main">
  <p:tag name="PLUS_ID" val="title"/>
</p:tagLst>
</file>

<file path=ppt/tags/tag222.xml><?xml version="1.0" encoding="utf-8"?>
<p:tagLst xmlns:a="http://schemas.openxmlformats.org/drawingml/2006/main" xmlns:r="http://schemas.openxmlformats.org/officeDocument/2006/relationships" xmlns:p="http://schemas.openxmlformats.org/presentationml/2006/main">
  <p:tag name="PLUS_ID" val="chapter"/>
</p:tagLst>
</file>

<file path=ppt/tags/tag223.xml><?xml version="1.0" encoding="utf-8"?>
<p:tagLst xmlns:a="http://schemas.openxmlformats.org/drawingml/2006/main" xmlns:r="http://schemas.openxmlformats.org/officeDocument/2006/relationships" xmlns:p="http://schemas.openxmlformats.org/presentationml/2006/main">
  <p:tag name="PLUS_ID" val="takeaway"/>
</p:tagLst>
</file>

<file path=ppt/tags/tag224.xml><?xml version="1.0" encoding="utf-8"?>
<p:tagLst xmlns:a="http://schemas.openxmlformats.org/drawingml/2006/main" xmlns:r="http://schemas.openxmlformats.org/officeDocument/2006/relationships" xmlns:p="http://schemas.openxmlformats.org/presentationml/2006/main">
  <p:tag name="PLUS_ID" val="detail_0"/>
</p:tagLst>
</file>

<file path=ppt/tags/tag225.xml><?xml version="1.0" encoding="utf-8"?>
<p:tagLst xmlns:a="http://schemas.openxmlformats.org/drawingml/2006/main" xmlns:r="http://schemas.openxmlformats.org/officeDocument/2006/relationships" xmlns:p="http://schemas.openxmlformats.org/presentationml/2006/main">
  <p:tag name="PLUS_ID" val="header_0"/>
</p:tagLst>
</file>

<file path=ppt/tags/tag226.xml><?xml version="1.0" encoding="utf-8"?>
<p:tagLst xmlns:a="http://schemas.openxmlformats.org/drawingml/2006/main" xmlns:r="http://schemas.openxmlformats.org/officeDocument/2006/relationships" xmlns:p="http://schemas.openxmlformats.org/presentationml/2006/main">
  <p:tag name="PLUS_ID" val="detail_1"/>
</p:tagLst>
</file>

<file path=ppt/tags/tag227.xml><?xml version="1.0" encoding="utf-8"?>
<p:tagLst xmlns:a="http://schemas.openxmlformats.org/drawingml/2006/main" xmlns:r="http://schemas.openxmlformats.org/officeDocument/2006/relationships" xmlns:p="http://schemas.openxmlformats.org/presentationml/2006/main">
  <p:tag name="PLUS_ID" val="header_1"/>
</p:tagLst>
</file>

<file path=ppt/tags/tag228.xml><?xml version="1.0" encoding="utf-8"?>
<p:tagLst xmlns:a="http://schemas.openxmlformats.org/drawingml/2006/main" xmlns:r="http://schemas.openxmlformats.org/officeDocument/2006/relationships" xmlns:p="http://schemas.openxmlformats.org/presentationml/2006/main">
  <p:tag name="PLUS_ID" val="detail_2"/>
</p:tagLst>
</file>

<file path=ppt/tags/tag229.xml><?xml version="1.0" encoding="utf-8"?>
<p:tagLst xmlns:a="http://schemas.openxmlformats.org/drawingml/2006/main" xmlns:r="http://schemas.openxmlformats.org/officeDocument/2006/relationships" xmlns:p="http://schemas.openxmlformats.org/presentationml/2006/main">
  <p:tag name="PLUS_ID" val="header_2"/>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xml><?xml version="1.0" encoding="utf-8"?>
<p:tagLst xmlns:a="http://schemas.openxmlformats.org/drawingml/2006/main" xmlns:r="http://schemas.openxmlformats.org/officeDocument/2006/relationships" xmlns:p="http://schemas.openxmlformats.org/presentationml/2006/main">
  <p:tag name="PLUS_SLIDE_PPT_ID" val="352#183068786"/>
  <p:tag name="PLUS_SLIDE_ID" val="uQSCPvEzWkcRQxLVsn9JN6"/>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2.xml><?xml version="1.0" encoding="utf-8"?>
<p:tagLst xmlns:a="http://schemas.openxmlformats.org/drawingml/2006/main" xmlns:r="http://schemas.openxmlformats.org/officeDocument/2006/relationships" xmlns:p="http://schemas.openxmlformats.org/presentationml/2006/main">
  <p:tag name="PLUS_ID" val="chart"/>
</p:tagLst>
</file>

<file path=ppt/tags/tag233.xml><?xml version="1.0" encoding="utf-8"?>
<p:tagLst xmlns:a="http://schemas.openxmlformats.org/drawingml/2006/main" xmlns:r="http://schemas.openxmlformats.org/officeDocument/2006/relationships" xmlns:p="http://schemas.openxmlformats.org/presentationml/2006/main">
  <p:tag name="PLUS_ID" val="title"/>
</p:tagLst>
</file>

<file path=ppt/tags/tag234.xml><?xml version="1.0" encoding="utf-8"?>
<p:tagLst xmlns:a="http://schemas.openxmlformats.org/drawingml/2006/main" xmlns:r="http://schemas.openxmlformats.org/officeDocument/2006/relationships" xmlns:p="http://schemas.openxmlformats.org/presentationml/2006/main">
  <p:tag name="PLUS_ID" val="chapter"/>
</p:tagLst>
</file>

<file path=ppt/tags/tag235.xml><?xml version="1.0" encoding="utf-8"?>
<p:tagLst xmlns:a="http://schemas.openxmlformats.org/drawingml/2006/main" xmlns:r="http://schemas.openxmlformats.org/officeDocument/2006/relationships" xmlns:p="http://schemas.openxmlformats.org/presentationml/2006/main">
  <p:tag name="PLUS_ID" val="takeaway"/>
</p:tagLst>
</file>

<file path=ppt/tags/tag236.xml><?xml version="1.0" encoding="utf-8"?>
<p:tagLst xmlns:a="http://schemas.openxmlformats.org/drawingml/2006/main" xmlns:r="http://schemas.openxmlformats.org/officeDocument/2006/relationships" xmlns:p="http://schemas.openxmlformats.org/presentationml/2006/main">
  <p:tag name="PLUS_ID" val="detail"/>
</p:tagLst>
</file>

<file path=ppt/tags/tag237.xml><?xml version="1.0" encoding="utf-8"?>
<p:tagLst xmlns:a="http://schemas.openxmlformats.org/drawingml/2006/main" xmlns:r="http://schemas.openxmlformats.org/officeDocument/2006/relationships" xmlns:p="http://schemas.openxmlformats.org/presentationml/2006/main">
  <p:tag name="PLUS_ID" val="chart_title"/>
</p:tagLst>
</file>

<file path=ppt/tags/tag238.xml><?xml version="1.0" encoding="utf-8"?>
<p:tagLst xmlns:a="http://schemas.openxmlformats.org/drawingml/2006/main" xmlns:r="http://schemas.openxmlformats.org/officeDocument/2006/relationships" xmlns:p="http://schemas.openxmlformats.org/presentationml/2006/main">
  <p:tag name="PLUS_ID" val="chart_callout"/>
</p:tagLst>
</file>

<file path=ppt/tags/tag239.xml><?xml version="1.0" encoding="utf-8"?>
<p:tagLst xmlns:a="http://schemas.openxmlformats.org/drawingml/2006/main" xmlns:r="http://schemas.openxmlformats.org/officeDocument/2006/relationships" xmlns:p="http://schemas.openxmlformats.org/presentationml/2006/main">
  <p:tag name="PLUS_ID" val="header"/>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xml><?xml version="1.0" encoding="utf-8"?>
<p:tagLst xmlns:a="http://schemas.openxmlformats.org/drawingml/2006/main" xmlns:r="http://schemas.openxmlformats.org/officeDocument/2006/relationships" xmlns:p="http://schemas.openxmlformats.org/presentationml/2006/main">
  <p:tag name="PLUS_SLIDE_ID" val="uQSCPvEzWkcRQxLVsn94SQ"/>
  <p:tag name="PLUS_SLIDE_PPT_ID" val="330#2765670269"/>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xml><?xml version="1.0" encoding="utf-8"?>
<p:tagLst xmlns:a="http://schemas.openxmlformats.org/drawingml/2006/main" xmlns:r="http://schemas.openxmlformats.org/officeDocument/2006/relationships" xmlns:p="http://schemas.openxmlformats.org/presentationml/2006/main">
  <p:tag name="PLUS_ID" val="title"/>
</p:tagLst>
</file>

<file path=ppt/tags/tag243.xml><?xml version="1.0" encoding="utf-8"?>
<p:tagLst xmlns:a="http://schemas.openxmlformats.org/drawingml/2006/main" xmlns:r="http://schemas.openxmlformats.org/officeDocument/2006/relationships" xmlns:p="http://schemas.openxmlformats.org/presentationml/2006/main">
  <p:tag name="PLUS_ID" val="chapter"/>
</p:tagLst>
</file>

<file path=ppt/tags/tag244.xml><?xml version="1.0" encoding="utf-8"?>
<p:tagLst xmlns:a="http://schemas.openxmlformats.org/drawingml/2006/main" xmlns:r="http://schemas.openxmlformats.org/officeDocument/2006/relationships" xmlns:p="http://schemas.openxmlformats.org/presentationml/2006/main">
  <p:tag name="PLUS_ID" val="takeaway"/>
</p:tagLst>
</file>

<file path=ppt/tags/tag245.xml><?xml version="1.0" encoding="utf-8"?>
<p:tagLst xmlns:a="http://schemas.openxmlformats.org/drawingml/2006/main" xmlns:r="http://schemas.openxmlformats.org/officeDocument/2006/relationships" xmlns:p="http://schemas.openxmlformats.org/presentationml/2006/main">
  <p:tag name="PLUS_ID" val="detail_0"/>
</p:tagLst>
</file>

<file path=ppt/tags/tag246.xml><?xml version="1.0" encoding="utf-8"?>
<p:tagLst xmlns:a="http://schemas.openxmlformats.org/drawingml/2006/main" xmlns:r="http://schemas.openxmlformats.org/officeDocument/2006/relationships" xmlns:p="http://schemas.openxmlformats.org/presentationml/2006/main">
  <p:tag name="PLUS_ID" val="header_0"/>
</p:tagLst>
</file>

<file path=ppt/tags/tag247.xml><?xml version="1.0" encoding="utf-8"?>
<p:tagLst xmlns:a="http://schemas.openxmlformats.org/drawingml/2006/main" xmlns:r="http://schemas.openxmlformats.org/officeDocument/2006/relationships" xmlns:p="http://schemas.openxmlformats.org/presentationml/2006/main">
  <p:tag name="PLUS_ID" val="detail_1"/>
</p:tagLst>
</file>

<file path=ppt/tags/tag248.xml><?xml version="1.0" encoding="utf-8"?>
<p:tagLst xmlns:a="http://schemas.openxmlformats.org/drawingml/2006/main" xmlns:r="http://schemas.openxmlformats.org/officeDocument/2006/relationships" xmlns:p="http://schemas.openxmlformats.org/presentationml/2006/main">
  <p:tag name="PLUS_ID" val="header_1"/>
</p:tagLst>
</file>

<file path=ppt/tags/tag249.xml><?xml version="1.0" encoding="utf-8"?>
<p:tagLst xmlns:a="http://schemas.openxmlformats.org/drawingml/2006/main" xmlns:r="http://schemas.openxmlformats.org/officeDocument/2006/relationships" xmlns:p="http://schemas.openxmlformats.org/presentationml/2006/main">
  <p:tag name="PLUS_ID" val="detail_2"/>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0.xml><?xml version="1.0" encoding="utf-8"?>
<p:tagLst xmlns:a="http://schemas.openxmlformats.org/drawingml/2006/main" xmlns:r="http://schemas.openxmlformats.org/officeDocument/2006/relationships" xmlns:p="http://schemas.openxmlformats.org/presentationml/2006/main">
  <p:tag name="PLUS_ID" val="header_2"/>
</p:tagLst>
</file>

<file path=ppt/tags/tag251.xml><?xml version="1.0" encoding="utf-8"?>
<p:tagLst xmlns:a="http://schemas.openxmlformats.org/drawingml/2006/main" xmlns:r="http://schemas.openxmlformats.org/officeDocument/2006/relationships" xmlns:p="http://schemas.openxmlformats.org/presentationml/2006/main">
  <p:tag name="PLUS_SLIDE_PPT_ID" val="351#2045253435"/>
  <p:tag name="PLUS_SLIDE_ID" val="uQSCPvEzWkcRQxLVsn9J5U"/>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3.xml><?xml version="1.0" encoding="utf-8"?>
<p:tagLst xmlns:a="http://schemas.openxmlformats.org/drawingml/2006/main" xmlns:r="http://schemas.openxmlformats.org/officeDocument/2006/relationships" xmlns:p="http://schemas.openxmlformats.org/presentationml/2006/main">
  <p:tag name="PLUS_ID" val="title"/>
</p:tagLst>
</file>

<file path=ppt/tags/tag254.xml><?xml version="1.0" encoding="utf-8"?>
<p:tagLst xmlns:a="http://schemas.openxmlformats.org/drawingml/2006/main" xmlns:r="http://schemas.openxmlformats.org/officeDocument/2006/relationships" xmlns:p="http://schemas.openxmlformats.org/presentationml/2006/main">
  <p:tag name="PLUS_ID" val="chapter"/>
</p:tagLst>
</file>

<file path=ppt/tags/tag255.xml><?xml version="1.0" encoding="utf-8"?>
<p:tagLst xmlns:a="http://schemas.openxmlformats.org/drawingml/2006/main" xmlns:r="http://schemas.openxmlformats.org/officeDocument/2006/relationships" xmlns:p="http://schemas.openxmlformats.org/presentationml/2006/main">
  <p:tag name="PLUS_ID" val="takeaway"/>
</p:tagLst>
</file>

<file path=ppt/tags/tag256.xml><?xml version="1.0" encoding="utf-8"?>
<p:tagLst xmlns:a="http://schemas.openxmlformats.org/drawingml/2006/main" xmlns:r="http://schemas.openxmlformats.org/officeDocument/2006/relationships" xmlns:p="http://schemas.openxmlformats.org/presentationml/2006/main">
  <p:tag name="PLUS_ID" val="name_0"/>
</p:tagLst>
</file>

<file path=ppt/tags/tag257.xml><?xml version="1.0" encoding="utf-8"?>
<p:tagLst xmlns:a="http://schemas.openxmlformats.org/drawingml/2006/main" xmlns:r="http://schemas.openxmlformats.org/officeDocument/2006/relationships" xmlns:p="http://schemas.openxmlformats.org/presentationml/2006/main">
  <p:tag name="PLUS_ID" val="role_0"/>
</p:tagLst>
</file>

<file path=ppt/tags/tag258.xml><?xml version="1.0" encoding="utf-8"?>
<p:tagLst xmlns:a="http://schemas.openxmlformats.org/drawingml/2006/main" xmlns:r="http://schemas.openxmlformats.org/officeDocument/2006/relationships" xmlns:p="http://schemas.openxmlformats.org/presentationml/2006/main">
  <p:tag name="PLUS_ID" val="background_0"/>
</p:tagLst>
</file>

<file path=ppt/tags/tag259.xml><?xml version="1.0" encoding="utf-8"?>
<p:tagLst xmlns:a="http://schemas.openxmlformats.org/drawingml/2006/main" xmlns:r="http://schemas.openxmlformats.org/officeDocument/2006/relationships" xmlns:p="http://schemas.openxmlformats.org/presentationml/2006/main">
  <p:tag name="PLUS_ID" val="background_1"/>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0.xml><?xml version="1.0" encoding="utf-8"?>
<p:tagLst xmlns:a="http://schemas.openxmlformats.org/drawingml/2006/main" xmlns:r="http://schemas.openxmlformats.org/officeDocument/2006/relationships" xmlns:p="http://schemas.openxmlformats.org/presentationml/2006/main">
  <p:tag name="PLUS_ID" val="background_2"/>
</p:tagLst>
</file>

<file path=ppt/tags/tag261.xml><?xml version="1.0" encoding="utf-8"?>
<p:tagLst xmlns:a="http://schemas.openxmlformats.org/drawingml/2006/main" xmlns:r="http://schemas.openxmlformats.org/officeDocument/2006/relationships" xmlns:p="http://schemas.openxmlformats.org/presentationml/2006/main">
  <p:tag name="PLUS_ID" val="background_3"/>
</p:tagLst>
</file>

<file path=ppt/tags/tag262.xml><?xml version="1.0" encoding="utf-8"?>
<p:tagLst xmlns:a="http://schemas.openxmlformats.org/drawingml/2006/main" xmlns:r="http://schemas.openxmlformats.org/officeDocument/2006/relationships" xmlns:p="http://schemas.openxmlformats.org/presentationml/2006/main">
  <p:tag name="PLUS_ID" val="name_3"/>
</p:tagLst>
</file>

<file path=ppt/tags/tag263.xml><?xml version="1.0" encoding="utf-8"?>
<p:tagLst xmlns:a="http://schemas.openxmlformats.org/drawingml/2006/main" xmlns:r="http://schemas.openxmlformats.org/officeDocument/2006/relationships" xmlns:p="http://schemas.openxmlformats.org/presentationml/2006/main">
  <p:tag name="PLUS_ID" val="role_3"/>
</p:tagLst>
</file>

<file path=ppt/tags/tag264.xml><?xml version="1.0" encoding="utf-8"?>
<p:tagLst xmlns:a="http://schemas.openxmlformats.org/drawingml/2006/main" xmlns:r="http://schemas.openxmlformats.org/officeDocument/2006/relationships" xmlns:p="http://schemas.openxmlformats.org/presentationml/2006/main">
  <p:tag name="PLUS_ID" val="name_1"/>
</p:tagLst>
</file>

<file path=ppt/tags/tag265.xml><?xml version="1.0" encoding="utf-8"?>
<p:tagLst xmlns:a="http://schemas.openxmlformats.org/drawingml/2006/main" xmlns:r="http://schemas.openxmlformats.org/officeDocument/2006/relationships" xmlns:p="http://schemas.openxmlformats.org/presentationml/2006/main">
  <p:tag name="PLUS_ID" val="role_1"/>
</p:tagLst>
</file>

<file path=ppt/tags/tag266.xml><?xml version="1.0" encoding="utf-8"?>
<p:tagLst xmlns:a="http://schemas.openxmlformats.org/drawingml/2006/main" xmlns:r="http://schemas.openxmlformats.org/officeDocument/2006/relationships" xmlns:p="http://schemas.openxmlformats.org/presentationml/2006/main">
  <p:tag name="PLUS_ID" val="name_4"/>
</p:tagLst>
</file>

<file path=ppt/tags/tag267.xml><?xml version="1.0" encoding="utf-8"?>
<p:tagLst xmlns:a="http://schemas.openxmlformats.org/drawingml/2006/main" xmlns:r="http://schemas.openxmlformats.org/officeDocument/2006/relationships" xmlns:p="http://schemas.openxmlformats.org/presentationml/2006/main">
  <p:tag name="PLUS_ID" val="role_4"/>
</p:tagLst>
</file>

<file path=ppt/tags/tag268.xml><?xml version="1.0" encoding="utf-8"?>
<p:tagLst xmlns:a="http://schemas.openxmlformats.org/drawingml/2006/main" xmlns:r="http://schemas.openxmlformats.org/officeDocument/2006/relationships" xmlns:p="http://schemas.openxmlformats.org/presentationml/2006/main">
  <p:tag name="PLUS_ID" val="background_4"/>
</p:tagLst>
</file>

<file path=ppt/tags/tag269.xml><?xml version="1.0" encoding="utf-8"?>
<p:tagLst xmlns:a="http://schemas.openxmlformats.org/drawingml/2006/main" xmlns:r="http://schemas.openxmlformats.org/officeDocument/2006/relationships" xmlns:p="http://schemas.openxmlformats.org/presentationml/2006/main">
  <p:tag name="PLUS_ID" val="background_5"/>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0.xml><?xml version="1.0" encoding="utf-8"?>
<p:tagLst xmlns:a="http://schemas.openxmlformats.org/drawingml/2006/main" xmlns:r="http://schemas.openxmlformats.org/officeDocument/2006/relationships" xmlns:p="http://schemas.openxmlformats.org/presentationml/2006/main">
  <p:tag name="PLUS_ID" val="background_6"/>
</p:tagLst>
</file>

<file path=ppt/tags/tag271.xml><?xml version="1.0" encoding="utf-8"?>
<p:tagLst xmlns:a="http://schemas.openxmlformats.org/drawingml/2006/main" xmlns:r="http://schemas.openxmlformats.org/officeDocument/2006/relationships" xmlns:p="http://schemas.openxmlformats.org/presentationml/2006/main">
  <p:tag name="PLUS_ID" val="background_7"/>
</p:tagLst>
</file>

<file path=ppt/tags/tag272.xml><?xml version="1.0" encoding="utf-8"?>
<p:tagLst xmlns:a="http://schemas.openxmlformats.org/drawingml/2006/main" xmlns:r="http://schemas.openxmlformats.org/officeDocument/2006/relationships" xmlns:p="http://schemas.openxmlformats.org/presentationml/2006/main">
  <p:tag name="PLUS_ID" val="name_7"/>
</p:tagLst>
</file>

<file path=ppt/tags/tag273.xml><?xml version="1.0" encoding="utf-8"?>
<p:tagLst xmlns:a="http://schemas.openxmlformats.org/drawingml/2006/main" xmlns:r="http://schemas.openxmlformats.org/officeDocument/2006/relationships" xmlns:p="http://schemas.openxmlformats.org/presentationml/2006/main">
  <p:tag name="PLUS_ID" val="role_7"/>
</p:tagLst>
</file>

<file path=ppt/tags/tag274.xml><?xml version="1.0" encoding="utf-8"?>
<p:tagLst xmlns:a="http://schemas.openxmlformats.org/drawingml/2006/main" xmlns:r="http://schemas.openxmlformats.org/officeDocument/2006/relationships" xmlns:p="http://schemas.openxmlformats.org/presentationml/2006/main">
  <p:tag name="PLUS_ID" val="name_5"/>
</p:tagLst>
</file>

<file path=ppt/tags/tag275.xml><?xml version="1.0" encoding="utf-8"?>
<p:tagLst xmlns:a="http://schemas.openxmlformats.org/drawingml/2006/main" xmlns:r="http://schemas.openxmlformats.org/officeDocument/2006/relationships" xmlns:p="http://schemas.openxmlformats.org/presentationml/2006/main">
  <p:tag name="PLUS_ID" val="role_5"/>
</p:tagLst>
</file>

<file path=ppt/tags/tag276.xml><?xml version="1.0" encoding="utf-8"?>
<p:tagLst xmlns:a="http://schemas.openxmlformats.org/drawingml/2006/main" xmlns:r="http://schemas.openxmlformats.org/officeDocument/2006/relationships" xmlns:p="http://schemas.openxmlformats.org/presentationml/2006/main">
  <p:tag name="PLUS_ID" val="name_6"/>
</p:tagLst>
</file>

<file path=ppt/tags/tag277.xml><?xml version="1.0" encoding="utf-8"?>
<p:tagLst xmlns:a="http://schemas.openxmlformats.org/drawingml/2006/main" xmlns:r="http://schemas.openxmlformats.org/officeDocument/2006/relationships" xmlns:p="http://schemas.openxmlformats.org/presentationml/2006/main">
  <p:tag name="PLUS_ID" val="role_6"/>
</p:tagLst>
</file>

<file path=ppt/tags/tag278.xml><?xml version="1.0" encoding="utf-8"?>
<p:tagLst xmlns:a="http://schemas.openxmlformats.org/drawingml/2006/main" xmlns:r="http://schemas.openxmlformats.org/officeDocument/2006/relationships" xmlns:p="http://schemas.openxmlformats.org/presentationml/2006/main">
  <p:tag name="PLUS_ID" val="name_1"/>
</p:tagLst>
</file>

<file path=ppt/tags/tag279.xml><?xml version="1.0" encoding="utf-8"?>
<p:tagLst xmlns:a="http://schemas.openxmlformats.org/drawingml/2006/main" xmlns:r="http://schemas.openxmlformats.org/officeDocument/2006/relationships" xmlns:p="http://schemas.openxmlformats.org/presentationml/2006/main">
  <p:tag name="PLUS_ID" val="role_1"/>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0.xml><?xml version="1.0" encoding="utf-8"?>
<p:tagLst xmlns:a="http://schemas.openxmlformats.org/drawingml/2006/main" xmlns:r="http://schemas.openxmlformats.org/officeDocument/2006/relationships" xmlns:p="http://schemas.openxmlformats.org/presentationml/2006/main">
  <p:tag name="PLUS_SLIDE_ID" val="sG2yS8DuLtBkuBd5L8qQlT"/>
  <p:tag name="PLUS_SLIDE_PPT_ID" val="326#1878697376"/>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2.xml><?xml version="1.0" encoding="utf-8"?>
<p:tagLst xmlns:a="http://schemas.openxmlformats.org/drawingml/2006/main" xmlns:r="http://schemas.openxmlformats.org/officeDocument/2006/relationships" xmlns:p="http://schemas.openxmlformats.org/presentationml/2006/main">
  <p:tag name="PLUS_ID" val="title"/>
</p:tagLst>
</file>

<file path=ppt/tags/tag283.xml><?xml version="1.0" encoding="utf-8"?>
<p:tagLst xmlns:a="http://schemas.openxmlformats.org/drawingml/2006/main" xmlns:r="http://schemas.openxmlformats.org/officeDocument/2006/relationships" xmlns:p="http://schemas.openxmlformats.org/presentationml/2006/main">
  <p:tag name="PLUS_ID" val="chapter"/>
</p:tagLst>
</file>

<file path=ppt/tags/tag284.xml><?xml version="1.0" encoding="utf-8"?>
<p:tagLst xmlns:a="http://schemas.openxmlformats.org/drawingml/2006/main" xmlns:r="http://schemas.openxmlformats.org/officeDocument/2006/relationships" xmlns:p="http://schemas.openxmlformats.org/presentationml/2006/main">
  <p:tag name="PLUS_ID" val="takeaway"/>
</p:tagLst>
</file>

<file path=ppt/tags/tag285.xml><?xml version="1.0" encoding="utf-8"?>
<p:tagLst xmlns:a="http://schemas.openxmlformats.org/drawingml/2006/main" xmlns:r="http://schemas.openxmlformats.org/officeDocument/2006/relationships" xmlns:p="http://schemas.openxmlformats.org/presentationml/2006/main">
  <p:tag name="PLUS_ID" val="detail_0"/>
</p:tagLst>
</file>

<file path=ppt/tags/tag286.xml><?xml version="1.0" encoding="utf-8"?>
<p:tagLst xmlns:a="http://schemas.openxmlformats.org/drawingml/2006/main" xmlns:r="http://schemas.openxmlformats.org/officeDocument/2006/relationships" xmlns:p="http://schemas.openxmlformats.org/presentationml/2006/main">
  <p:tag name="PLUS_ID" val="header_0"/>
</p:tagLst>
</file>

<file path=ppt/tags/tag287.xml><?xml version="1.0" encoding="utf-8"?>
<p:tagLst xmlns:a="http://schemas.openxmlformats.org/drawingml/2006/main" xmlns:r="http://schemas.openxmlformats.org/officeDocument/2006/relationships" xmlns:p="http://schemas.openxmlformats.org/presentationml/2006/main">
  <p:tag name="PLUS_ID" val="detail_1"/>
</p:tagLst>
</file>

<file path=ppt/tags/tag288.xml><?xml version="1.0" encoding="utf-8"?>
<p:tagLst xmlns:a="http://schemas.openxmlformats.org/drawingml/2006/main" xmlns:r="http://schemas.openxmlformats.org/officeDocument/2006/relationships" xmlns:p="http://schemas.openxmlformats.org/presentationml/2006/main">
  <p:tag name="PLUS_ID" val="header_1"/>
</p:tagLst>
</file>

<file path=ppt/tags/tag289.xml><?xml version="1.0" encoding="utf-8"?>
<p:tagLst xmlns:a="http://schemas.openxmlformats.org/drawingml/2006/main" xmlns:r="http://schemas.openxmlformats.org/officeDocument/2006/relationships" xmlns:p="http://schemas.openxmlformats.org/presentationml/2006/main">
  <p:tag name="PLUS_SLIDE_ID" val="6i7QQZ2OJnE58VEiPp7LRI"/>
  <p:tag name="PLUS_SLIDE_PPT_ID" val="376#4238629873"/>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1.xml><?xml version="1.0" encoding="utf-8"?>
<p:tagLst xmlns:a="http://schemas.openxmlformats.org/drawingml/2006/main" xmlns:r="http://schemas.openxmlformats.org/officeDocument/2006/relationships" xmlns:p="http://schemas.openxmlformats.org/presentationml/2006/main">
  <p:tag name="PLUS_ID" val="title"/>
</p:tagLst>
</file>

<file path=ppt/tags/tag292.xml><?xml version="1.0" encoding="utf-8"?>
<p:tagLst xmlns:a="http://schemas.openxmlformats.org/drawingml/2006/main" xmlns:r="http://schemas.openxmlformats.org/officeDocument/2006/relationships" xmlns:p="http://schemas.openxmlformats.org/presentationml/2006/main">
  <p:tag name="PLUS_ID" val="chapter"/>
</p:tagLst>
</file>

<file path=ppt/tags/tag293.xml><?xml version="1.0" encoding="utf-8"?>
<p:tagLst xmlns:a="http://schemas.openxmlformats.org/drawingml/2006/main" xmlns:r="http://schemas.openxmlformats.org/officeDocument/2006/relationships" xmlns:p="http://schemas.openxmlformats.org/presentationml/2006/main">
  <p:tag name="PLUS_ID" val="takeaway"/>
</p:tagLst>
</file>

<file path=ppt/tags/tag294.xml><?xml version="1.0" encoding="utf-8"?>
<p:tagLst xmlns:a="http://schemas.openxmlformats.org/drawingml/2006/main" xmlns:r="http://schemas.openxmlformats.org/officeDocument/2006/relationships" xmlns:p="http://schemas.openxmlformats.org/presentationml/2006/main">
  <p:tag name="PLUS_ID" val="detail_0"/>
</p:tagLst>
</file>

<file path=ppt/tags/tag295.xml><?xml version="1.0" encoding="utf-8"?>
<p:tagLst xmlns:a="http://schemas.openxmlformats.org/drawingml/2006/main" xmlns:r="http://schemas.openxmlformats.org/officeDocument/2006/relationships" xmlns:p="http://schemas.openxmlformats.org/presentationml/2006/main">
  <p:tag name="PLUS_ID" val="header_0"/>
</p:tagLst>
</file>

<file path=ppt/tags/tag296.xml><?xml version="1.0" encoding="utf-8"?>
<p:tagLst xmlns:a="http://schemas.openxmlformats.org/drawingml/2006/main" xmlns:r="http://schemas.openxmlformats.org/officeDocument/2006/relationships" xmlns:p="http://schemas.openxmlformats.org/presentationml/2006/main">
  <p:tag name="PLUS_ID" val="detail_2"/>
</p:tagLst>
</file>

<file path=ppt/tags/tag297.xml><?xml version="1.0" encoding="utf-8"?>
<p:tagLst xmlns:a="http://schemas.openxmlformats.org/drawingml/2006/main" xmlns:r="http://schemas.openxmlformats.org/officeDocument/2006/relationships" xmlns:p="http://schemas.openxmlformats.org/presentationml/2006/main">
  <p:tag name="PLUS_ID" val="header_2"/>
</p:tagLst>
</file>

<file path=ppt/tags/tag298.xml><?xml version="1.0" encoding="utf-8"?>
<p:tagLst xmlns:a="http://schemas.openxmlformats.org/drawingml/2006/main" xmlns:r="http://schemas.openxmlformats.org/officeDocument/2006/relationships" xmlns:p="http://schemas.openxmlformats.org/presentationml/2006/main">
  <p:tag name="PLUS_ID" val="detail_1"/>
</p:tagLst>
</file>

<file path=ppt/tags/tag299.xml><?xml version="1.0" encoding="utf-8"?>
<p:tagLst xmlns:a="http://schemas.openxmlformats.org/drawingml/2006/main" xmlns:r="http://schemas.openxmlformats.org/officeDocument/2006/relationships" xmlns:p="http://schemas.openxmlformats.org/presentationml/2006/main">
  <p:tag name="PLUS_ID" val="header_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0.xml><?xml version="1.0" encoding="utf-8"?>
<p:tagLst xmlns:a="http://schemas.openxmlformats.org/drawingml/2006/main" xmlns:r="http://schemas.openxmlformats.org/officeDocument/2006/relationships" xmlns:p="http://schemas.openxmlformats.org/presentationml/2006/main">
  <p:tag name="PLUS_ID" val="deliverable_0"/>
</p:tagLst>
</file>

<file path=ppt/tags/tag301.xml><?xml version="1.0" encoding="utf-8"?>
<p:tagLst xmlns:a="http://schemas.openxmlformats.org/drawingml/2006/main" xmlns:r="http://schemas.openxmlformats.org/officeDocument/2006/relationships" xmlns:p="http://schemas.openxmlformats.org/presentationml/2006/main">
  <p:tag name="PLUS_ID" val="deliverable_2"/>
</p:tagLst>
</file>

<file path=ppt/tags/tag302.xml><?xml version="1.0" encoding="utf-8"?>
<p:tagLst xmlns:a="http://schemas.openxmlformats.org/drawingml/2006/main" xmlns:r="http://schemas.openxmlformats.org/officeDocument/2006/relationships" xmlns:p="http://schemas.openxmlformats.org/presentationml/2006/main">
  <p:tag name="PLUS_ID" val="deliverable_1"/>
</p:tagLst>
</file>

<file path=ppt/tags/tag303.xml><?xml version="1.0" encoding="utf-8"?>
<p:tagLst xmlns:a="http://schemas.openxmlformats.org/drawingml/2006/main" xmlns:r="http://schemas.openxmlformats.org/officeDocument/2006/relationships" xmlns:p="http://schemas.openxmlformats.org/presentationml/2006/main">
  <p:tag name="PLUS_SLIDE_ID" val="iG190W6PEa3wEoxBjE7l0T"/>
  <p:tag name="PLUS_SLIDE_PPT_ID" val="318#3385627722"/>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5.xml><?xml version="1.0" encoding="utf-8"?>
<p:tagLst xmlns:a="http://schemas.openxmlformats.org/drawingml/2006/main" xmlns:r="http://schemas.openxmlformats.org/officeDocument/2006/relationships" xmlns:p="http://schemas.openxmlformats.org/presentationml/2006/main">
  <p:tag name="PLUS_ID" val="title"/>
</p:tagLst>
</file>

<file path=ppt/tags/tag306.xml><?xml version="1.0" encoding="utf-8"?>
<p:tagLst xmlns:a="http://schemas.openxmlformats.org/drawingml/2006/main" xmlns:r="http://schemas.openxmlformats.org/officeDocument/2006/relationships" xmlns:p="http://schemas.openxmlformats.org/presentationml/2006/main">
  <p:tag name="PLUS_ID" val="chapter"/>
</p:tagLst>
</file>

<file path=ppt/tags/tag307.xml><?xml version="1.0" encoding="utf-8"?>
<p:tagLst xmlns:a="http://schemas.openxmlformats.org/drawingml/2006/main" xmlns:r="http://schemas.openxmlformats.org/officeDocument/2006/relationships" xmlns:p="http://schemas.openxmlformats.org/presentationml/2006/main">
  <p:tag name="PLUS_ID" val="detail_0"/>
</p:tagLst>
</file>

<file path=ppt/tags/tag308.xml><?xml version="1.0" encoding="utf-8"?>
<p:tagLst xmlns:a="http://schemas.openxmlformats.org/drawingml/2006/main" xmlns:r="http://schemas.openxmlformats.org/officeDocument/2006/relationships" xmlns:p="http://schemas.openxmlformats.org/presentationml/2006/main">
  <p:tag name="PLUS_ID" val="header_0"/>
</p:tagLst>
</file>

<file path=ppt/tags/tag309.xml><?xml version="1.0" encoding="utf-8"?>
<p:tagLst xmlns:a="http://schemas.openxmlformats.org/drawingml/2006/main" xmlns:r="http://schemas.openxmlformats.org/officeDocument/2006/relationships" xmlns:p="http://schemas.openxmlformats.org/presentationml/2006/main">
  <p:tag name="PLUS_ID" val="detail_1"/>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0.xml><?xml version="1.0" encoding="utf-8"?>
<p:tagLst xmlns:a="http://schemas.openxmlformats.org/drawingml/2006/main" xmlns:r="http://schemas.openxmlformats.org/officeDocument/2006/relationships" xmlns:p="http://schemas.openxmlformats.org/presentationml/2006/main">
  <p:tag name="PLUS_ID" val="header_1"/>
</p:tagLst>
</file>

<file path=ppt/tags/tag311.xml><?xml version="1.0" encoding="utf-8"?>
<p:tagLst xmlns:a="http://schemas.openxmlformats.org/drawingml/2006/main" xmlns:r="http://schemas.openxmlformats.org/officeDocument/2006/relationships" xmlns:p="http://schemas.openxmlformats.org/presentationml/2006/main">
  <p:tag name="PLUS_ID" val="detail_2"/>
</p:tagLst>
</file>

<file path=ppt/tags/tag312.xml><?xml version="1.0" encoding="utf-8"?>
<p:tagLst xmlns:a="http://schemas.openxmlformats.org/drawingml/2006/main" xmlns:r="http://schemas.openxmlformats.org/officeDocument/2006/relationships" xmlns:p="http://schemas.openxmlformats.org/presentationml/2006/main">
  <p:tag name="PLUS_ID" val="header_2"/>
</p:tagLst>
</file>

<file path=ppt/tags/tag313.xml><?xml version="1.0" encoding="utf-8"?>
<p:tagLst xmlns:a="http://schemas.openxmlformats.org/drawingml/2006/main" xmlns:r="http://schemas.openxmlformats.org/officeDocument/2006/relationships" xmlns:p="http://schemas.openxmlformats.org/presentationml/2006/main">
  <p:tag name="PLUS_ID" val="takeaway"/>
</p:tagLst>
</file>

<file path=ppt/tags/tag314.xml><?xml version="1.0" encoding="utf-8"?>
<p:tagLst xmlns:a="http://schemas.openxmlformats.org/drawingml/2006/main" xmlns:r="http://schemas.openxmlformats.org/officeDocument/2006/relationships" xmlns:p="http://schemas.openxmlformats.org/presentationml/2006/main">
  <p:tag name="PLUS_SLIDE_PPT_ID" val="341#457684126"/>
  <p:tag name="PLUS_SLIDE_ID" val="uQSCPvEzWkcRQxLVsn9D6M"/>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6.xml><?xml version="1.0" encoding="utf-8"?>
<p:tagLst xmlns:a="http://schemas.openxmlformats.org/drawingml/2006/main" xmlns:r="http://schemas.openxmlformats.org/officeDocument/2006/relationships" xmlns:p="http://schemas.openxmlformats.org/presentationml/2006/main">
  <p:tag name="PLUS_ID" val="title"/>
</p:tagLst>
</file>

<file path=ppt/tags/tag317.xml><?xml version="1.0" encoding="utf-8"?>
<p:tagLst xmlns:a="http://schemas.openxmlformats.org/drawingml/2006/main" xmlns:r="http://schemas.openxmlformats.org/officeDocument/2006/relationships" xmlns:p="http://schemas.openxmlformats.org/presentationml/2006/main">
  <p:tag name="PLUS_ID" val="chapter"/>
</p:tagLst>
</file>

<file path=ppt/tags/tag318.xml><?xml version="1.0" encoding="utf-8"?>
<p:tagLst xmlns:a="http://schemas.openxmlformats.org/drawingml/2006/main" xmlns:r="http://schemas.openxmlformats.org/officeDocument/2006/relationships" xmlns:p="http://schemas.openxmlformats.org/presentationml/2006/main">
  <p:tag name="PLUS_ID" val="detail_0"/>
</p:tagLst>
</file>

<file path=ppt/tags/tag319.xml><?xml version="1.0" encoding="utf-8"?>
<p:tagLst xmlns:a="http://schemas.openxmlformats.org/drawingml/2006/main" xmlns:r="http://schemas.openxmlformats.org/officeDocument/2006/relationships" xmlns:p="http://schemas.openxmlformats.org/presentationml/2006/main">
  <p:tag name="PLUS_ID" val="header_0"/>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0.xml><?xml version="1.0" encoding="utf-8"?>
<p:tagLst xmlns:a="http://schemas.openxmlformats.org/drawingml/2006/main" xmlns:r="http://schemas.openxmlformats.org/officeDocument/2006/relationships" xmlns:p="http://schemas.openxmlformats.org/presentationml/2006/main">
  <p:tag name="PLUS_ID" val="detail_1"/>
</p:tagLst>
</file>

<file path=ppt/tags/tag321.xml><?xml version="1.0" encoding="utf-8"?>
<p:tagLst xmlns:a="http://schemas.openxmlformats.org/drawingml/2006/main" xmlns:r="http://schemas.openxmlformats.org/officeDocument/2006/relationships" xmlns:p="http://schemas.openxmlformats.org/presentationml/2006/main">
  <p:tag name="PLUS_ID" val="header_1"/>
</p:tagLst>
</file>

<file path=ppt/tags/tag322.xml><?xml version="1.0" encoding="utf-8"?>
<p:tagLst xmlns:a="http://schemas.openxmlformats.org/drawingml/2006/main" xmlns:r="http://schemas.openxmlformats.org/officeDocument/2006/relationships" xmlns:p="http://schemas.openxmlformats.org/presentationml/2006/main">
  <p:tag name="PLUS_ID" val="detail_2"/>
</p:tagLst>
</file>

<file path=ppt/tags/tag323.xml><?xml version="1.0" encoding="utf-8"?>
<p:tagLst xmlns:a="http://schemas.openxmlformats.org/drawingml/2006/main" xmlns:r="http://schemas.openxmlformats.org/officeDocument/2006/relationships" xmlns:p="http://schemas.openxmlformats.org/presentationml/2006/main">
  <p:tag name="PLUS_ID" val="header_2"/>
</p:tagLst>
</file>

<file path=ppt/tags/tag324.xml><?xml version="1.0" encoding="utf-8"?>
<p:tagLst xmlns:a="http://schemas.openxmlformats.org/drawingml/2006/main" xmlns:r="http://schemas.openxmlformats.org/officeDocument/2006/relationships" xmlns:p="http://schemas.openxmlformats.org/presentationml/2006/main">
  <p:tag name="PLUS_ID" val="detail_3"/>
</p:tagLst>
</file>

<file path=ppt/tags/tag325.xml><?xml version="1.0" encoding="utf-8"?>
<p:tagLst xmlns:a="http://schemas.openxmlformats.org/drawingml/2006/main" xmlns:r="http://schemas.openxmlformats.org/officeDocument/2006/relationships" xmlns:p="http://schemas.openxmlformats.org/presentationml/2006/main">
  <p:tag name="PLUS_ID" val="header_3"/>
</p:tagLst>
</file>

<file path=ppt/tags/tag326.xml><?xml version="1.0" encoding="utf-8"?>
<p:tagLst xmlns:a="http://schemas.openxmlformats.org/drawingml/2006/main" xmlns:r="http://schemas.openxmlformats.org/officeDocument/2006/relationships" xmlns:p="http://schemas.openxmlformats.org/presentationml/2006/main">
  <p:tag name="PLUS_ID" val="takeaway"/>
</p:tagLst>
</file>

<file path=ppt/tags/tag327.xml><?xml version="1.0" encoding="utf-8"?>
<p:tagLst xmlns:a="http://schemas.openxmlformats.org/drawingml/2006/main" xmlns:r="http://schemas.openxmlformats.org/officeDocument/2006/relationships" xmlns:p="http://schemas.openxmlformats.org/presentationml/2006/main">
  <p:tag name="PLUS_ID" val="detail_4"/>
</p:tagLst>
</file>

<file path=ppt/tags/tag328.xml><?xml version="1.0" encoding="utf-8"?>
<p:tagLst xmlns:a="http://schemas.openxmlformats.org/drawingml/2006/main" xmlns:r="http://schemas.openxmlformats.org/officeDocument/2006/relationships" xmlns:p="http://schemas.openxmlformats.org/presentationml/2006/main">
  <p:tag name="PLUS_ID" val="header_4"/>
</p:tagLst>
</file>

<file path=ppt/tags/tag329.xml><?xml version="1.0" encoding="utf-8"?>
<p:tagLst xmlns:a="http://schemas.openxmlformats.org/drawingml/2006/main" xmlns:r="http://schemas.openxmlformats.org/officeDocument/2006/relationships" xmlns:p="http://schemas.openxmlformats.org/presentationml/2006/main">
  <p:tag name="PLUS_SLIDE_ID" val="iG190W6PEa3wEoxBjE8cEy"/>
  <p:tag name="PLUS_SLIDE_PPT_ID" val="323#3883767"/>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1.xml><?xml version="1.0" encoding="utf-8"?>
<p:tagLst xmlns:a="http://schemas.openxmlformats.org/drawingml/2006/main" xmlns:r="http://schemas.openxmlformats.org/officeDocument/2006/relationships" xmlns:p="http://schemas.openxmlformats.org/presentationml/2006/main">
  <p:tag name="PLUS_ID" val="title"/>
</p:tagLst>
</file>

<file path=ppt/tags/tag332.xml><?xml version="1.0" encoding="utf-8"?>
<p:tagLst xmlns:a="http://schemas.openxmlformats.org/drawingml/2006/main" xmlns:r="http://schemas.openxmlformats.org/officeDocument/2006/relationships" xmlns:p="http://schemas.openxmlformats.org/presentationml/2006/main">
  <p:tag name="PLUS_ID" val="chapter"/>
</p:tagLst>
</file>

<file path=ppt/tags/tag333.xml><?xml version="1.0" encoding="utf-8"?>
<p:tagLst xmlns:a="http://schemas.openxmlformats.org/drawingml/2006/main" xmlns:r="http://schemas.openxmlformats.org/officeDocument/2006/relationships" xmlns:p="http://schemas.openxmlformats.org/presentationml/2006/main">
  <p:tag name="PLUS_ID" val="takeaway"/>
</p:tagLst>
</file>

<file path=ppt/tags/tag334.xml><?xml version="1.0" encoding="utf-8"?>
<p:tagLst xmlns:a="http://schemas.openxmlformats.org/drawingml/2006/main" xmlns:r="http://schemas.openxmlformats.org/officeDocument/2006/relationships" xmlns:p="http://schemas.openxmlformats.org/presentationml/2006/main">
  <p:tag name="PLUS_ID" val="detail_0"/>
</p:tagLst>
</file>

<file path=ppt/tags/tag335.xml><?xml version="1.0" encoding="utf-8"?>
<p:tagLst xmlns:a="http://schemas.openxmlformats.org/drawingml/2006/main" xmlns:r="http://schemas.openxmlformats.org/officeDocument/2006/relationships" xmlns:p="http://schemas.openxmlformats.org/presentationml/2006/main">
  <p:tag name="PLUS_ID" val="header_0"/>
</p:tagLst>
</file>

<file path=ppt/tags/tag336.xml><?xml version="1.0" encoding="utf-8"?>
<p:tagLst xmlns:a="http://schemas.openxmlformats.org/drawingml/2006/main" xmlns:r="http://schemas.openxmlformats.org/officeDocument/2006/relationships" xmlns:p="http://schemas.openxmlformats.org/presentationml/2006/main">
  <p:tag name="PLUS_ID" val="detail_1"/>
</p:tagLst>
</file>

<file path=ppt/tags/tag337.xml><?xml version="1.0" encoding="utf-8"?>
<p:tagLst xmlns:a="http://schemas.openxmlformats.org/drawingml/2006/main" xmlns:r="http://schemas.openxmlformats.org/officeDocument/2006/relationships" xmlns:p="http://schemas.openxmlformats.org/presentationml/2006/main">
  <p:tag name="PLUS_ID" val="header_1"/>
</p:tagLst>
</file>

<file path=ppt/tags/tag338.xml><?xml version="1.0" encoding="utf-8"?>
<p:tagLst xmlns:a="http://schemas.openxmlformats.org/drawingml/2006/main" xmlns:r="http://schemas.openxmlformats.org/officeDocument/2006/relationships" xmlns:p="http://schemas.openxmlformats.org/presentationml/2006/main">
  <p:tag name="PLUS_SLIDE_ID" val="zaypqwxsSibfVwOwn5y3lD"/>
  <p:tag name="PLUS_SLIDE_PPT_ID" val="389#2613832738"/>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0.xml><?xml version="1.0" encoding="utf-8"?>
<p:tagLst xmlns:a="http://schemas.openxmlformats.org/drawingml/2006/main" xmlns:r="http://schemas.openxmlformats.org/officeDocument/2006/relationships" xmlns:p="http://schemas.openxmlformats.org/presentationml/2006/main">
  <p:tag name="PLUS_ID" val="outro_text"/>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PLUS_SLIDE_ID" val="fiXPOAGczSPPY2Y6NjKHou"/>
  <p:tag name="PLUS_SLIDE_PPT_ID" val="365#2331437246"/>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PLUS_ID" val="presentation_title"/>
</p:tagLst>
</file>

<file path=ppt/tags/tag57.xml><?xml version="1.0" encoding="utf-8"?>
<p:tagLst xmlns:a="http://schemas.openxmlformats.org/drawingml/2006/main" xmlns:r="http://schemas.openxmlformats.org/officeDocument/2006/relationships" xmlns:p="http://schemas.openxmlformats.org/presentationml/2006/main">
  <p:tag name="PLUS_ID" val="da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PLUS_ID" val="agend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PLUS_ID" val="title"/>
</p:tagLst>
</file>

<file path=ppt/tags/tag61.xml><?xml version="1.0" encoding="utf-8"?>
<p:tagLst xmlns:a="http://schemas.openxmlformats.org/drawingml/2006/main" xmlns:r="http://schemas.openxmlformats.org/officeDocument/2006/relationships" xmlns:p="http://schemas.openxmlformats.org/presentationml/2006/main">
  <p:tag name="PLUS_SLIDE_ID" val="uQSCPvEzWkcRQxLVsn93le"/>
  <p:tag name="PLUS_SLIDE_PPT_ID" val="327#779547400"/>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PLUS_ID" val="title"/>
</p:tagLst>
</file>

<file path=ppt/tags/tag64.xml><?xml version="1.0" encoding="utf-8"?>
<p:tagLst xmlns:a="http://schemas.openxmlformats.org/drawingml/2006/main" xmlns:r="http://schemas.openxmlformats.org/officeDocument/2006/relationships" xmlns:p="http://schemas.openxmlformats.org/presentationml/2006/main">
  <p:tag name="PLUS_ID" val="chapter"/>
</p:tagLst>
</file>

<file path=ppt/tags/tag65.xml><?xml version="1.0" encoding="utf-8"?>
<p:tagLst xmlns:a="http://schemas.openxmlformats.org/drawingml/2006/main" xmlns:r="http://schemas.openxmlformats.org/officeDocument/2006/relationships" xmlns:p="http://schemas.openxmlformats.org/presentationml/2006/main">
  <p:tag name="PLUS_ID" val="takeaway"/>
</p:tagLst>
</file>

<file path=ppt/tags/tag66.xml><?xml version="1.0" encoding="utf-8"?>
<p:tagLst xmlns:a="http://schemas.openxmlformats.org/drawingml/2006/main" xmlns:r="http://schemas.openxmlformats.org/officeDocument/2006/relationships" xmlns:p="http://schemas.openxmlformats.org/presentationml/2006/main">
  <p:tag name="PLUS_ID" val="detail_0"/>
</p:tagLst>
</file>

<file path=ppt/tags/tag67.xml><?xml version="1.0" encoding="utf-8"?>
<p:tagLst xmlns:a="http://schemas.openxmlformats.org/drawingml/2006/main" xmlns:r="http://schemas.openxmlformats.org/officeDocument/2006/relationships" xmlns:p="http://schemas.openxmlformats.org/presentationml/2006/main">
  <p:tag name="PLUS_ID" val="header_0"/>
</p:tagLst>
</file>

<file path=ppt/tags/tag68.xml><?xml version="1.0" encoding="utf-8"?>
<p:tagLst xmlns:a="http://schemas.openxmlformats.org/drawingml/2006/main" xmlns:r="http://schemas.openxmlformats.org/officeDocument/2006/relationships" xmlns:p="http://schemas.openxmlformats.org/presentationml/2006/main">
  <p:tag name="PLUS_ID" val="detail_1"/>
</p:tagLst>
</file>

<file path=ppt/tags/tag69.xml><?xml version="1.0" encoding="utf-8"?>
<p:tagLst xmlns:a="http://schemas.openxmlformats.org/drawingml/2006/main" xmlns:r="http://schemas.openxmlformats.org/officeDocument/2006/relationships" xmlns:p="http://schemas.openxmlformats.org/presentationml/2006/main">
  <p:tag name="PLUS_ID" val="header_1"/>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PLUS_ID" val="detail_2"/>
</p:tagLst>
</file>

<file path=ppt/tags/tag71.xml><?xml version="1.0" encoding="utf-8"?>
<p:tagLst xmlns:a="http://schemas.openxmlformats.org/drawingml/2006/main" xmlns:r="http://schemas.openxmlformats.org/officeDocument/2006/relationships" xmlns:p="http://schemas.openxmlformats.org/presentationml/2006/main">
  <p:tag name="PLUS_ID" val="header_2"/>
</p:tagLst>
</file>

<file path=ppt/tags/tag72.xml><?xml version="1.0" encoding="utf-8"?>
<p:tagLst xmlns:a="http://schemas.openxmlformats.org/drawingml/2006/main" xmlns:r="http://schemas.openxmlformats.org/officeDocument/2006/relationships" xmlns:p="http://schemas.openxmlformats.org/presentationml/2006/main">
  <p:tag name="PLUS_SLIDE_ID" val="uQSCPvEzWkcRQxLVsn94SQ"/>
  <p:tag name="PLUS_SLIDE_PPT_ID" val="330#2765670269"/>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PLUS_ID" val="title"/>
</p:tagLst>
</file>

<file path=ppt/tags/tag75.xml><?xml version="1.0" encoding="utf-8"?>
<p:tagLst xmlns:a="http://schemas.openxmlformats.org/drawingml/2006/main" xmlns:r="http://schemas.openxmlformats.org/officeDocument/2006/relationships" xmlns:p="http://schemas.openxmlformats.org/presentationml/2006/main">
  <p:tag name="PLUS_ID" val="chapter"/>
</p:tagLst>
</file>

<file path=ppt/tags/tag76.xml><?xml version="1.0" encoding="utf-8"?>
<p:tagLst xmlns:a="http://schemas.openxmlformats.org/drawingml/2006/main" xmlns:r="http://schemas.openxmlformats.org/officeDocument/2006/relationships" xmlns:p="http://schemas.openxmlformats.org/presentationml/2006/main">
  <p:tag name="PLUS_ID" val="takeaway"/>
</p:tagLst>
</file>

<file path=ppt/tags/tag77.xml><?xml version="1.0" encoding="utf-8"?>
<p:tagLst xmlns:a="http://schemas.openxmlformats.org/drawingml/2006/main" xmlns:r="http://schemas.openxmlformats.org/officeDocument/2006/relationships" xmlns:p="http://schemas.openxmlformats.org/presentationml/2006/main">
  <p:tag name="PLUS_ID" val="detail_0"/>
</p:tagLst>
</file>

<file path=ppt/tags/tag78.xml><?xml version="1.0" encoding="utf-8"?>
<p:tagLst xmlns:a="http://schemas.openxmlformats.org/drawingml/2006/main" xmlns:r="http://schemas.openxmlformats.org/officeDocument/2006/relationships" xmlns:p="http://schemas.openxmlformats.org/presentationml/2006/main">
  <p:tag name="PLUS_ID" val="header_0"/>
</p:tagLst>
</file>

<file path=ppt/tags/tag79.xml><?xml version="1.0" encoding="utf-8"?>
<p:tagLst xmlns:a="http://schemas.openxmlformats.org/drawingml/2006/main" xmlns:r="http://schemas.openxmlformats.org/officeDocument/2006/relationships" xmlns:p="http://schemas.openxmlformats.org/presentationml/2006/main">
  <p:tag name="PLUS_ID" val="detail_1"/>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PLUS_ID" val="header_1"/>
</p:tagLst>
</file>

<file path=ppt/tags/tag81.xml><?xml version="1.0" encoding="utf-8"?>
<p:tagLst xmlns:a="http://schemas.openxmlformats.org/drawingml/2006/main" xmlns:r="http://schemas.openxmlformats.org/officeDocument/2006/relationships" xmlns:p="http://schemas.openxmlformats.org/presentationml/2006/main">
  <p:tag name="PLUS_ID" val="detail_2"/>
</p:tagLst>
</file>

<file path=ppt/tags/tag82.xml><?xml version="1.0" encoding="utf-8"?>
<p:tagLst xmlns:a="http://schemas.openxmlformats.org/drawingml/2006/main" xmlns:r="http://schemas.openxmlformats.org/officeDocument/2006/relationships" xmlns:p="http://schemas.openxmlformats.org/presentationml/2006/main">
  <p:tag name="PLUS_ID" val="header_2"/>
</p:tagLst>
</file>

<file path=ppt/tags/tag83.xml><?xml version="1.0" encoding="utf-8"?>
<p:tagLst xmlns:a="http://schemas.openxmlformats.org/drawingml/2006/main" xmlns:r="http://schemas.openxmlformats.org/officeDocument/2006/relationships" xmlns:p="http://schemas.openxmlformats.org/presentationml/2006/main">
  <p:tag name="PLUS_SLIDE_PPT_ID" val="345#3669760298"/>
  <p:tag name="PLUS_SLIDE_ID" val="uQSCPvEzWkcRQxLVsn9G2m"/>
</p:tagLst>
</file>

<file path=ppt/tags/tag84.xml><?xml version="1.0" encoding="utf-8"?>
<p:tagLst xmlns:a="http://schemas.openxmlformats.org/drawingml/2006/main" xmlns:r="http://schemas.openxmlformats.org/officeDocument/2006/relationships" xmlns:p="http://schemas.openxmlformats.org/presentationml/2006/main">
  <p:tag name="PLUS_ID" val="takeaway"/>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PLUS_ID" val="title"/>
</p:tagLst>
</file>

<file path=ppt/tags/tag87.xml><?xml version="1.0" encoding="utf-8"?>
<p:tagLst xmlns:a="http://schemas.openxmlformats.org/drawingml/2006/main" xmlns:r="http://schemas.openxmlformats.org/officeDocument/2006/relationships" xmlns:p="http://schemas.openxmlformats.org/presentationml/2006/main">
  <p:tag name="PLUS_ID" val="chapter"/>
</p:tagLst>
</file>

<file path=ppt/tags/tag88.xml><?xml version="1.0" encoding="utf-8"?>
<p:tagLst xmlns:a="http://schemas.openxmlformats.org/drawingml/2006/main" xmlns:r="http://schemas.openxmlformats.org/officeDocument/2006/relationships" xmlns:p="http://schemas.openxmlformats.org/presentationml/2006/main">
  <p:tag name="PLUS_ID" val="detail_0"/>
</p:tagLst>
</file>

<file path=ppt/tags/tag89.xml><?xml version="1.0" encoding="utf-8"?>
<p:tagLst xmlns:a="http://schemas.openxmlformats.org/drawingml/2006/main" xmlns:r="http://schemas.openxmlformats.org/officeDocument/2006/relationships" xmlns:p="http://schemas.openxmlformats.org/presentationml/2006/main">
  <p:tag name="PLUS_ID" val="header_0"/>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PLUS_ID" val="detail_1"/>
</p:tagLst>
</file>

<file path=ppt/tags/tag91.xml><?xml version="1.0" encoding="utf-8"?>
<p:tagLst xmlns:a="http://schemas.openxmlformats.org/drawingml/2006/main" xmlns:r="http://schemas.openxmlformats.org/officeDocument/2006/relationships" xmlns:p="http://schemas.openxmlformats.org/presentationml/2006/main">
  <p:tag name="PLUS_ID" val="header_1"/>
</p:tagLst>
</file>

<file path=ppt/tags/tag92.xml><?xml version="1.0" encoding="utf-8"?>
<p:tagLst xmlns:a="http://schemas.openxmlformats.org/drawingml/2006/main" xmlns:r="http://schemas.openxmlformats.org/officeDocument/2006/relationships" xmlns:p="http://schemas.openxmlformats.org/presentationml/2006/main">
  <p:tag name="PLUS_ID" val="image_0"/>
</p:tagLst>
</file>

<file path=ppt/tags/tag93.xml><?xml version="1.0" encoding="utf-8"?>
<p:tagLst xmlns:a="http://schemas.openxmlformats.org/drawingml/2006/main" xmlns:r="http://schemas.openxmlformats.org/officeDocument/2006/relationships" xmlns:p="http://schemas.openxmlformats.org/presentationml/2006/main">
  <p:tag name="PLUS_ID" val="image_1"/>
</p:tagLst>
</file>

<file path=ppt/tags/tag94.xml><?xml version="1.0" encoding="utf-8"?>
<p:tagLst xmlns:a="http://schemas.openxmlformats.org/drawingml/2006/main" xmlns:r="http://schemas.openxmlformats.org/officeDocument/2006/relationships" xmlns:p="http://schemas.openxmlformats.org/presentationml/2006/main">
  <p:tag name="PLUS_SLIDE_ID" val="iG190W6PEa3wEoxBjE8cUY"/>
  <p:tag name="PLUS_SLIDE_PPT_ID" val="325#3827814284"/>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PLUS_ID" val="title"/>
</p:tagLst>
</file>

<file path=ppt/tags/tag97.xml><?xml version="1.0" encoding="utf-8"?>
<p:tagLst xmlns:a="http://schemas.openxmlformats.org/drawingml/2006/main" xmlns:r="http://schemas.openxmlformats.org/officeDocument/2006/relationships" xmlns:p="http://schemas.openxmlformats.org/presentationml/2006/main">
  <p:tag name="PLUS_ID" val="chapter"/>
</p:tagLst>
</file>

<file path=ppt/tags/tag98.xml><?xml version="1.0" encoding="utf-8"?>
<p:tagLst xmlns:a="http://schemas.openxmlformats.org/drawingml/2006/main" xmlns:r="http://schemas.openxmlformats.org/officeDocument/2006/relationships" xmlns:p="http://schemas.openxmlformats.org/presentationml/2006/main">
  <p:tag name="PLUS_ID" val="takeaway"/>
</p:tagLst>
</file>

<file path=ppt/tags/tag99.xml><?xml version="1.0" encoding="utf-8"?>
<p:tagLst xmlns:a="http://schemas.openxmlformats.org/drawingml/2006/main" xmlns:r="http://schemas.openxmlformats.org/officeDocument/2006/relationships" xmlns:p="http://schemas.openxmlformats.org/presentationml/2006/main">
  <p:tag name="PLUS_ID" val="detail_0"/>
</p:tagLst>
</file>

<file path=ppt/theme/theme1.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7.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8.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4.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3E8D4002-D176-D74A-B8B8-F6DBB4F40EB2}">
  <we:reference id="wa200007130" version="1.0.0.1" store="en-US" storeType="OMEX"/>
  <we:alternateReferences>
    <we:reference id="wa200007130" version="1.0.0.1" store="wa200007130"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4033</TotalTime>
  <Words>5524</Words>
  <Application>Microsoft Macintosh PowerPoint</Application>
  <PresentationFormat>Widescreen</PresentationFormat>
  <Paragraphs>307</Paragraphs>
  <Slides>26</Slides>
  <Notes>0</Notes>
  <HiddenSlides>0</HiddenSlides>
  <MMClips>0</MMClips>
  <ScaleCrop>false</ScaleCrop>
  <HeadingPairs>
    <vt:vector size="8" baseType="variant">
      <vt:variant>
        <vt:lpstr>Fonts Used</vt:lpstr>
      </vt:variant>
      <vt:variant>
        <vt:i4>3</vt:i4>
      </vt:variant>
      <vt:variant>
        <vt:lpstr>Theme</vt:lpstr>
      </vt:variant>
      <vt:variant>
        <vt:i4>26</vt:i4>
      </vt:variant>
      <vt:variant>
        <vt:lpstr>Embedded OLE Servers</vt:lpstr>
      </vt:variant>
      <vt:variant>
        <vt:i4>1</vt:i4>
      </vt:variant>
      <vt:variant>
        <vt:lpstr>Slide Titles</vt:lpstr>
      </vt:variant>
      <vt:variant>
        <vt:i4>26</vt:i4>
      </vt:variant>
    </vt:vector>
  </HeadingPairs>
  <TitlesOfParts>
    <vt:vector size="56" baseType="lpstr">
      <vt:lpstr>Arial</vt:lpstr>
      <vt:lpstr>Helvetica Neue</vt:lpstr>
      <vt:lpstr>Helvetica Neue Light</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think-cell Slide</vt:lpstr>
      <vt:lpstr>PowerPoint Presentation</vt:lpstr>
      <vt:lpstr>Agenda</vt:lpstr>
      <vt:lpstr>Executive Summary</vt:lpstr>
      <vt:lpstr>Market Opportunity &amp; Analysis</vt:lpstr>
      <vt:lpstr>Competitive Landscape &amp; Positioning</vt:lpstr>
      <vt:lpstr>Business Model &amp; Revenue Streams</vt:lpstr>
      <vt:lpstr>Unit Economics Analysis</vt:lpstr>
      <vt:lpstr>Financial Projections &amp; Modeling</vt:lpstr>
      <vt:lpstr>Cohort Analysis &amp; Customer Retention</vt:lpstr>
      <vt:lpstr>Sensitivity Analysis</vt:lpstr>
      <vt:lpstr>Technology &amp; Competitive Moats</vt:lpstr>
      <vt:lpstr>Intellectual Property &amp; Data Moat</vt:lpstr>
      <vt:lpstr>Go-to-Market Strategy</vt:lpstr>
      <vt:lpstr>Strategic Value Creation</vt:lpstr>
      <vt:lpstr>Platform &amp; Network Effects</vt:lpstr>
      <vt:lpstr>Risk Analysis &amp; Mitigation</vt:lpstr>
      <vt:lpstr>Downside Scenarios &amp; Protection</vt:lpstr>
      <vt:lpstr>Valuation &amp; Returns Analysis</vt:lpstr>
      <vt:lpstr>Investment Structure &amp; Returns</vt:lpstr>
      <vt:lpstr>Management Team &amp; Governance</vt:lpstr>
      <vt:lpstr>Equity Incentive Program</vt:lpstr>
      <vt:lpstr>100-Day Post-Investment Plan</vt:lpstr>
      <vt:lpstr>Investment Recommendation</vt:lpstr>
      <vt:lpstr>Appendices Overview</vt:lpstr>
      <vt:lpstr>Contact Information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Kerem Tomak</dc:creator>
  <cp:lastModifiedBy>Kerem Tomak</cp:lastModifiedBy>
  <cp:revision>3</cp:revision>
  <dcterms:created xsi:type="dcterms:W3CDTF">2025-08-23T12:20:14Z</dcterms:created>
  <dcterms:modified xsi:type="dcterms:W3CDTF">2025-08-26T07:33:56Z</dcterms:modified>
</cp:coreProperties>
</file>